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58" r:id="rId3"/>
    <p:sldId id="259" r:id="rId4"/>
    <p:sldId id="284" r:id="rId5"/>
    <p:sldId id="260" r:id="rId6"/>
    <p:sldId id="277" r:id="rId7"/>
    <p:sldId id="282" r:id="rId8"/>
    <p:sldId id="261" r:id="rId9"/>
    <p:sldId id="262" r:id="rId10"/>
    <p:sldId id="264" r:id="rId11"/>
    <p:sldId id="267" r:id="rId12"/>
    <p:sldId id="268" r:id="rId13"/>
    <p:sldId id="281" r:id="rId14"/>
    <p:sldId id="283" r:id="rId15"/>
    <p:sldId id="269" r:id="rId16"/>
    <p:sldId id="278" r:id="rId17"/>
    <p:sldId id="279" r:id="rId18"/>
    <p:sldId id="280" r:id="rId19"/>
    <p:sldId id="270" r:id="rId20"/>
    <p:sldId id="276" r:id="rId21"/>
    <p:sldId id="272" r:id="rId22"/>
    <p:sldId id="271" r:id="rId23"/>
    <p:sldId id="274" r:id="rId24"/>
    <p:sldId id="273"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HAN JAISWAL" initials="RJ" lastIdx="1" clrIdx="0">
    <p:extLst>
      <p:ext uri="{19B8F6BF-5375-455C-9EA6-DF929625EA0E}">
        <p15:presenceInfo xmlns:p15="http://schemas.microsoft.com/office/powerpoint/2012/main" userId="e4f1ea7df27a94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image1.png>
</file>

<file path=ppt/media/image10.png>
</file>

<file path=ppt/media/image11.jpeg>
</file>

<file path=ppt/media/image12.png>
</file>

<file path=ppt/media/image13.png>
</file>

<file path=ppt/media/image14.png>
</file>

<file path=ppt/media/image3.png>
</file>

<file path=ppt/media/image4.jpeg>
</file>

<file path=ppt/media/image5.jpe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C5F858A-5FF6-4CC9-BF97-08F469286DFF}" type="datetimeFigureOut">
              <a:rPr lang="en-IN" smtClean="0"/>
              <a:t>04-06-2021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13306498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5F858A-5FF6-4CC9-BF97-08F469286DFF}" type="datetimeFigureOut">
              <a:rPr lang="en-IN" smtClean="0"/>
              <a:t>04-06-2021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3625444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5F858A-5FF6-4CC9-BF97-08F469286DFF}" type="datetimeFigureOut">
              <a:rPr lang="en-IN" smtClean="0"/>
              <a:t>04-06-2021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ABC19C-920D-40AA-8A71-7BCAE161EDF4}"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9902538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5F858A-5FF6-4CC9-BF97-08F469286DFF}" type="datetimeFigureOut">
              <a:rPr lang="en-IN" smtClean="0"/>
              <a:t>04-06-2021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38923080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5F858A-5FF6-4CC9-BF97-08F469286DFF}" type="datetimeFigureOut">
              <a:rPr lang="en-IN" smtClean="0"/>
              <a:t>04-06-2021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ABC19C-920D-40AA-8A71-7BCAE161EDF4}"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1212752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5F858A-5FF6-4CC9-BF97-08F469286DFF}" type="datetimeFigureOut">
              <a:rPr lang="en-IN" smtClean="0"/>
              <a:t>04-06-2021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22051982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5F858A-5FF6-4CC9-BF97-08F469286DFF}" type="datetimeFigureOut">
              <a:rPr lang="en-IN" smtClean="0"/>
              <a:t>04-06-2021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16478559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5F858A-5FF6-4CC9-BF97-08F469286DFF}" type="datetimeFigureOut">
              <a:rPr lang="en-IN" smtClean="0"/>
              <a:t>04-06-2021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4146793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5F858A-5FF6-4CC9-BF97-08F469286DFF}" type="datetimeFigureOut">
              <a:rPr lang="en-IN" smtClean="0"/>
              <a:t>04-06-2021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4045227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5F858A-5FF6-4CC9-BF97-08F469286DFF}" type="datetimeFigureOut">
              <a:rPr lang="en-IN" smtClean="0"/>
              <a:t>04-06-2021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1062254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C5F858A-5FF6-4CC9-BF97-08F469286DFF}" type="datetimeFigureOut">
              <a:rPr lang="en-IN" smtClean="0"/>
              <a:t>04-06-2021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607874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C5F858A-5FF6-4CC9-BF97-08F469286DFF}" type="datetimeFigureOut">
              <a:rPr lang="en-IN" smtClean="0"/>
              <a:t>04-06-2021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756462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C5F858A-5FF6-4CC9-BF97-08F469286DFF}" type="datetimeFigureOut">
              <a:rPr lang="en-IN" smtClean="0"/>
              <a:t>04-06-2021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3656385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5F858A-5FF6-4CC9-BF97-08F469286DFF}" type="datetimeFigureOut">
              <a:rPr lang="en-IN" smtClean="0"/>
              <a:t>04-06-2021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3093495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5F858A-5FF6-4CC9-BF97-08F469286DFF}" type="datetimeFigureOut">
              <a:rPr lang="en-IN" smtClean="0"/>
              <a:t>04-06-2021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11332287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C5F858A-5FF6-4CC9-BF97-08F469286DFF}" type="datetimeFigureOut">
              <a:rPr lang="en-IN" smtClean="0"/>
              <a:t>04-06-2021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ABC19C-920D-40AA-8A71-7BCAE161EDF4}" type="slidenum">
              <a:rPr lang="en-IN" smtClean="0"/>
              <a:t>‹#›</a:t>
            </a:fld>
            <a:endParaRPr lang="en-IN"/>
          </a:p>
        </p:txBody>
      </p:sp>
    </p:spTree>
    <p:extLst>
      <p:ext uri="{BB962C8B-B14F-4D97-AF65-F5344CB8AC3E}">
        <p14:creationId xmlns:p14="http://schemas.microsoft.com/office/powerpoint/2010/main" val="1427391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C5F858A-5FF6-4CC9-BF97-08F469286DFF}" type="datetimeFigureOut">
              <a:rPr lang="en-IN" smtClean="0"/>
              <a:t>04-06-2021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7ABC19C-920D-40AA-8A71-7BCAE161EDF4}" type="slidenum">
              <a:rPr lang="en-IN" smtClean="0"/>
              <a:t>‹#›</a:t>
            </a:fld>
            <a:endParaRPr lang="en-IN"/>
          </a:p>
        </p:txBody>
      </p:sp>
    </p:spTree>
    <p:extLst>
      <p:ext uri="{BB962C8B-B14F-4D97-AF65-F5344CB8AC3E}">
        <p14:creationId xmlns:p14="http://schemas.microsoft.com/office/powerpoint/2010/main" val="91561062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digikey.com/en/maker/blogs/" TargetMode="External"/><Relationship Id="rId2" Type="http://schemas.openxmlformats.org/officeDocument/2006/relationships/hyperlink" Target="https://www.wikipedia.org/" TargetMode="External"/><Relationship Id="rId1" Type="http://schemas.openxmlformats.org/officeDocument/2006/relationships/slideLayout" Target="../slideLayouts/slideLayout2.xml"/><Relationship Id="rId5" Type="http://schemas.openxmlformats.org/officeDocument/2006/relationships/hyperlink" Target="https://www.fierceelectronics.com/sensors/what-ultrasonic-sensor#:~:text=An%20ultrasonic%20sensor%20is%20an,sound%20that%20humans%20can%20hear" TargetMode="External"/><Relationship Id="rId4" Type="http://schemas.openxmlformats.org/officeDocument/2006/relationships/hyperlink" Target="https://www.electrical4u.com/what-is-servo-motor/"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digikey.com/en/products/detail/adafruit-industries-llc/3942/1528-2711-ND/9658069" TargetMode="External"/><Relationship Id="rId2" Type="http://schemas.openxmlformats.org/officeDocument/2006/relationships/hyperlink" Target="https://www.digikey.com/en/products/detail/arduino/A000066/1050-1024-ND/2784006" TargetMode="External"/><Relationship Id="rId1" Type="http://schemas.openxmlformats.org/officeDocument/2006/relationships/slideLayout" Target="../slideLayouts/slideLayout2.xml"/><Relationship Id="rId6" Type="http://schemas.openxmlformats.org/officeDocument/2006/relationships/hyperlink" Target="https://www.digikey.com/en/products/detail/global-specialties/GS-830/BKGS-830-ND/5231309" TargetMode="External"/><Relationship Id="rId5" Type="http://schemas.openxmlformats.org/officeDocument/2006/relationships/hyperlink" Target="https://www.digikey.com/en/products/detail/sparkfun-electronics/ROB-14760/1568-1878-ND/9448178" TargetMode="External"/><Relationship Id="rId4" Type="http://schemas.openxmlformats.org/officeDocument/2006/relationships/hyperlink" Target="https://www.digikey.com/en/products/detail/sparkfun-electronics/PRT-11026/1568-1642-ND/5993855"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70113" y="531223"/>
            <a:ext cx="10310948" cy="1706880"/>
          </a:xfrm>
        </p:spPr>
        <p:txBody>
          <a:bodyPr>
            <a:normAutofit fontScale="90000"/>
          </a:bodyPr>
          <a:lstStyle/>
          <a:p>
            <a:pPr algn="ctr"/>
            <a:r>
              <a:rPr lang="en-US" sz="2800" b="1" dirty="0">
                <a:solidFill>
                  <a:schemeClr val="tx1"/>
                </a:solidFill>
              </a:rPr>
              <a:t>Final Year Project on </a:t>
            </a:r>
            <a:r>
              <a:rPr lang="en-US" sz="2800" b="1" dirty="0"/>
              <a:t/>
            </a:r>
            <a:br>
              <a:rPr lang="en-US" sz="2800" b="1" dirty="0"/>
            </a:br>
            <a:r>
              <a:rPr lang="en-US" sz="3600" b="1" dirty="0"/>
              <a:t>Automatic Hand Sanitizer Dispenser </a:t>
            </a:r>
            <a:r>
              <a:rPr lang="en-US" sz="3600" b="1" dirty="0" smtClean="0"/>
              <a:t/>
            </a:r>
            <a:br>
              <a:rPr lang="en-US" sz="3600" b="1" dirty="0" smtClean="0"/>
            </a:br>
            <a:r>
              <a:rPr lang="en-US" sz="3600" b="1" dirty="0" smtClean="0"/>
              <a:t>Using </a:t>
            </a:r>
            <a:r>
              <a:rPr lang="en-US" sz="3600" b="1" dirty="0"/>
              <a:t>Arduino</a:t>
            </a:r>
            <a:r>
              <a:rPr lang="en-US" b="1" dirty="0"/>
              <a:t/>
            </a:r>
            <a:br>
              <a:rPr lang="en-US" b="1" dirty="0"/>
            </a:br>
            <a:endParaRPr lang="en-IN" dirty="0"/>
          </a:p>
        </p:txBody>
      </p:sp>
      <p:pic>
        <p:nvPicPr>
          <p:cNvPr id="1028" name="Picture 4" descr="Indian Institute of Engineering Science and Technology, Shibpur - Wikiped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51140" y="1703226"/>
            <a:ext cx="2172790" cy="151483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754775" y="3459610"/>
            <a:ext cx="7541623" cy="707886"/>
          </a:xfrm>
          <a:prstGeom prst="rect">
            <a:avLst/>
          </a:prstGeom>
          <a:noFill/>
        </p:spPr>
        <p:txBody>
          <a:bodyPr wrap="square" rtlCol="0">
            <a:spAutoFit/>
          </a:bodyPr>
          <a:lstStyle/>
          <a:p>
            <a:r>
              <a:rPr lang="en-IN" sz="2000" i="1" dirty="0"/>
              <a:t>Indian Institute Of Engineering Science and Technology, Shibpur</a:t>
            </a:r>
          </a:p>
          <a:p>
            <a:r>
              <a:rPr lang="en-IN" sz="2000" i="1" dirty="0"/>
              <a:t>Department of Electronics and Telecommunication Engineering</a:t>
            </a:r>
          </a:p>
        </p:txBody>
      </p:sp>
      <p:sp>
        <p:nvSpPr>
          <p:cNvPr id="8" name="Title 1"/>
          <p:cNvSpPr txBox="1">
            <a:spLocks/>
          </p:cNvSpPr>
          <p:nvPr/>
        </p:nvSpPr>
        <p:spPr>
          <a:xfrm>
            <a:off x="3972319" y="4089145"/>
            <a:ext cx="6063100" cy="1854926"/>
          </a:xfrm>
          <a:prstGeom prst="rect">
            <a:avLst/>
          </a:prstGeom>
        </p:spPr>
        <p:txBody>
          <a:bodyPr vert="horz" lIns="91440" tIns="45720" rIns="91440" bIns="45720" rtlCol="0" anchor="b">
            <a:normAutofit fontScale="90000" lnSpcReduction="20000"/>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IN" sz="1800" dirty="0">
                <a:solidFill>
                  <a:srgbClr val="0070C0"/>
                </a:solidFill>
              </a:rPr>
              <a:t>Presented By:-</a:t>
            </a:r>
            <a:br>
              <a:rPr lang="en-IN" sz="1800" dirty="0">
                <a:solidFill>
                  <a:srgbClr val="0070C0"/>
                </a:solidFill>
              </a:rPr>
            </a:br>
            <a:r>
              <a:rPr lang="en-IN" sz="1800" dirty="0">
                <a:solidFill>
                  <a:srgbClr val="0070C0"/>
                </a:solidFill>
              </a:rPr>
              <a:t>                 1) Ankit Prasad – 510717013</a:t>
            </a:r>
            <a:br>
              <a:rPr lang="en-IN" sz="1800" dirty="0">
                <a:solidFill>
                  <a:srgbClr val="0070C0"/>
                </a:solidFill>
              </a:rPr>
            </a:br>
            <a:r>
              <a:rPr lang="en-IN" sz="1800" dirty="0">
                <a:solidFill>
                  <a:srgbClr val="0070C0"/>
                </a:solidFill>
              </a:rPr>
              <a:t>                 2) Rohan Kumar Jaiswal - 510717020</a:t>
            </a:r>
            <a:br>
              <a:rPr lang="en-IN" sz="1800" dirty="0">
                <a:solidFill>
                  <a:srgbClr val="0070C0"/>
                </a:solidFill>
              </a:rPr>
            </a:br>
            <a:r>
              <a:rPr lang="en-IN" sz="1800" dirty="0">
                <a:solidFill>
                  <a:srgbClr val="0070C0"/>
                </a:solidFill>
              </a:rPr>
              <a:t>                 3) Sumit Bhowmik – 510717027</a:t>
            </a:r>
            <a:br>
              <a:rPr lang="en-IN" sz="1800" dirty="0">
                <a:solidFill>
                  <a:srgbClr val="0070C0"/>
                </a:solidFill>
              </a:rPr>
            </a:br>
            <a:r>
              <a:rPr lang="en-IN" sz="1800" dirty="0">
                <a:solidFill>
                  <a:srgbClr val="0070C0"/>
                </a:solidFill>
              </a:rPr>
              <a:t>                 4) Vidwita Srivastav – 510717024</a:t>
            </a:r>
            <a:r>
              <a:rPr lang="en-IN" sz="2000" dirty="0"/>
              <a:t/>
            </a:r>
            <a:br>
              <a:rPr lang="en-IN" sz="2000" dirty="0"/>
            </a:br>
            <a:r>
              <a:rPr lang="en-IN" dirty="0"/>
              <a:t>                       </a:t>
            </a:r>
          </a:p>
        </p:txBody>
      </p:sp>
      <p:sp>
        <p:nvSpPr>
          <p:cNvPr id="9" name="TextBox 8"/>
          <p:cNvSpPr txBox="1"/>
          <p:nvPr/>
        </p:nvSpPr>
        <p:spPr>
          <a:xfrm>
            <a:off x="3972319" y="5574739"/>
            <a:ext cx="5103222" cy="738664"/>
          </a:xfrm>
          <a:prstGeom prst="rect">
            <a:avLst/>
          </a:prstGeom>
          <a:noFill/>
        </p:spPr>
        <p:txBody>
          <a:bodyPr wrap="square" rtlCol="0">
            <a:spAutoFit/>
          </a:bodyPr>
          <a:lstStyle/>
          <a:p>
            <a:r>
              <a:rPr lang="en-IN" dirty="0"/>
              <a:t>Project Mentor – Dr Santanu Das</a:t>
            </a:r>
          </a:p>
          <a:p>
            <a:r>
              <a:rPr lang="en-IN" dirty="0"/>
              <a:t>                          (Professor</a:t>
            </a:r>
            <a:r>
              <a:rPr lang="en-IN" sz="2400" dirty="0"/>
              <a:t>)</a:t>
            </a:r>
          </a:p>
        </p:txBody>
      </p:sp>
    </p:spTree>
    <p:extLst>
      <p:ext uri="{BB962C8B-B14F-4D97-AF65-F5344CB8AC3E}">
        <p14:creationId xmlns:p14="http://schemas.microsoft.com/office/powerpoint/2010/main" val="29966241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48344"/>
            <a:ext cx="8596668" cy="1320800"/>
          </a:xfrm>
        </p:spPr>
        <p:txBody>
          <a:bodyPr/>
          <a:lstStyle/>
          <a:p>
            <a:pPr algn="ctr"/>
            <a:r>
              <a:rPr lang="en-IN" dirty="0"/>
              <a:t>Q) What is a Servo Motor?</a:t>
            </a:r>
          </a:p>
        </p:txBody>
      </p:sp>
      <p:sp>
        <p:nvSpPr>
          <p:cNvPr id="3" name="Content Placeholder 2"/>
          <p:cNvSpPr>
            <a:spLocks noGrp="1"/>
          </p:cNvSpPr>
          <p:nvPr>
            <p:ph idx="1"/>
          </p:nvPr>
        </p:nvSpPr>
        <p:spPr>
          <a:xfrm>
            <a:off x="677334" y="1124269"/>
            <a:ext cx="8596668" cy="3880773"/>
          </a:xfrm>
        </p:spPr>
        <p:txBody>
          <a:bodyPr>
            <a:normAutofit/>
          </a:bodyPr>
          <a:lstStyle/>
          <a:p>
            <a:r>
              <a:rPr lang="en-US" dirty="0"/>
              <a:t>A </a:t>
            </a:r>
            <a:r>
              <a:rPr lang="en-US" b="1" dirty="0"/>
              <a:t>servomotor</a:t>
            </a:r>
            <a:r>
              <a:rPr lang="en-US" dirty="0"/>
              <a:t> is a rotary actuator or Linear actuator that allows for precise control of angular or linear position, velocity and acceleration. It consists of a suitable motor coupled to a sensor for position.</a:t>
            </a:r>
          </a:p>
          <a:p>
            <a:r>
              <a:rPr lang="en-US" dirty="0"/>
              <a:t>The MG995 is an 18 cm metal-geared servo motor. It provides a 2.8 kg-cm torque at 4.8 V and 3.2 kg-cm torque at 6 V power supply. The maximum speed of rotation is 0.18 seconds per 60° angle. The servo has three wires, brown, red, and orange for the connections to ground, 6 V power, and PWM signal respectively.</a:t>
            </a:r>
            <a:endParaRPr lang="en-IN" dirty="0"/>
          </a:p>
        </p:txBody>
      </p:sp>
      <p:pic>
        <p:nvPicPr>
          <p:cNvPr id="5124" name="Picture 4" descr="MG995 Servo Motor at Rs 260/piece | Servo Motors | ID: 1625100331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92287" y="3765204"/>
            <a:ext cx="2479675" cy="24796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779374" y="6132708"/>
            <a:ext cx="2392588" cy="369332"/>
          </a:xfrm>
          <a:prstGeom prst="rect">
            <a:avLst/>
          </a:prstGeom>
          <a:noFill/>
        </p:spPr>
        <p:txBody>
          <a:bodyPr wrap="square" rtlCol="0">
            <a:spAutoFit/>
          </a:bodyPr>
          <a:lstStyle/>
          <a:p>
            <a:r>
              <a:rPr lang="en-IN" dirty="0"/>
              <a:t>(MG995 Servo Motor)</a:t>
            </a:r>
          </a:p>
        </p:txBody>
      </p:sp>
    </p:spTree>
    <p:extLst>
      <p:ext uri="{BB962C8B-B14F-4D97-AF65-F5344CB8AC3E}">
        <p14:creationId xmlns:p14="http://schemas.microsoft.com/office/powerpoint/2010/main" val="28898614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69966"/>
            <a:ext cx="8596668" cy="1320800"/>
          </a:xfrm>
        </p:spPr>
        <p:txBody>
          <a:bodyPr/>
          <a:lstStyle/>
          <a:p>
            <a:pPr algn="ctr"/>
            <a:r>
              <a:rPr lang="en-IN" dirty="0"/>
              <a:t>Q) How does the Automatic Dispenser  Works?</a:t>
            </a:r>
          </a:p>
        </p:txBody>
      </p:sp>
      <p:sp>
        <p:nvSpPr>
          <p:cNvPr id="3" name="Content Placeholder 2"/>
          <p:cNvSpPr>
            <a:spLocks noGrp="1"/>
          </p:cNvSpPr>
          <p:nvPr>
            <p:ph idx="1"/>
          </p:nvPr>
        </p:nvSpPr>
        <p:spPr>
          <a:xfrm>
            <a:off x="677334" y="1590766"/>
            <a:ext cx="8596668" cy="3880773"/>
          </a:xfrm>
        </p:spPr>
        <p:txBody>
          <a:bodyPr/>
          <a:lstStyle/>
          <a:p>
            <a:r>
              <a:rPr lang="en-US" dirty="0"/>
              <a:t>The working principle of the automatic sanitizer dispenser is to actuate the servo to press the sanitizer tap whenever the sensor observes a low distance reading due to an obstruction in its line-of-sight. When a person’s hand comes below the sanitizer and obstructs the sensor line-of-sight, the Arduino board receives a low distance reading and instructs the servo motor to actuate and dispense the sanitizer.</a:t>
            </a:r>
            <a:endParaRPr lang="en-IN" dirty="0"/>
          </a:p>
        </p:txBody>
      </p:sp>
      <p:pic>
        <p:nvPicPr>
          <p:cNvPr id="8196" name="Picture 4" descr="Make an Automatic Hand Sanitizer Dispenser Using Arduin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35805" y="3645597"/>
            <a:ext cx="2879725" cy="27753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18784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Dazzling snicket c5rzv3ezna"/>
          <p:cNvPicPr>
            <a:picLocks noChangeAspect="1" noChangeArrowheads="1"/>
          </p:cNvPicPr>
          <p:nvPr/>
        </p:nvPicPr>
        <p:blipFill rotWithShape="1">
          <a:blip r:embed="rId2">
            <a:extLst>
              <a:ext uri="{28A0092B-C50C-407E-A947-70E740481C1C}">
                <a14:useLocalDpi xmlns:a14="http://schemas.microsoft.com/office/drawing/2010/main" val="0"/>
              </a:ext>
            </a:extLst>
          </a:blip>
          <a:srcRect l="4620" t="-447" r="3377" b="447"/>
          <a:stretch/>
        </p:blipFill>
        <p:spPr bwMode="auto">
          <a:xfrm>
            <a:off x="1290208" y="2092515"/>
            <a:ext cx="7829005" cy="389563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477037" y="383178"/>
            <a:ext cx="8596668" cy="1320800"/>
          </a:xfrm>
        </p:spPr>
        <p:txBody>
          <a:bodyPr/>
          <a:lstStyle/>
          <a:p>
            <a:pPr algn="ctr"/>
            <a:r>
              <a:rPr lang="en-IN" u="sng" dirty="0"/>
              <a:t>Circuit</a:t>
            </a:r>
            <a:r>
              <a:rPr lang="en-IN" dirty="0"/>
              <a:t> </a:t>
            </a:r>
            <a:r>
              <a:rPr lang="en-IN" u="sng" dirty="0"/>
              <a:t>Diagram</a:t>
            </a:r>
          </a:p>
        </p:txBody>
      </p:sp>
    </p:spTree>
    <p:extLst>
      <p:ext uri="{BB962C8B-B14F-4D97-AF65-F5344CB8AC3E}">
        <p14:creationId xmlns:p14="http://schemas.microsoft.com/office/powerpoint/2010/main" val="11753523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3F1D1A7-8A56-4815-A3E2-94B970B08E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3402" y="899160"/>
            <a:ext cx="4562475" cy="4800600"/>
          </a:xfrm>
          <a:prstGeom prst="rect">
            <a:avLst/>
          </a:prstGeom>
        </p:spPr>
      </p:pic>
      <p:pic>
        <p:nvPicPr>
          <p:cNvPr id="7" name="Picture 6">
            <a:extLst>
              <a:ext uri="{FF2B5EF4-FFF2-40B4-BE49-F238E27FC236}">
                <a16:creationId xmlns:a16="http://schemas.microsoft.com/office/drawing/2014/main" id="{691E6C8E-E645-4004-A56F-DFF4A10DD5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4253" y="899160"/>
            <a:ext cx="3461173" cy="4800600"/>
          </a:xfrm>
          <a:prstGeom prst="rect">
            <a:avLst/>
          </a:prstGeom>
        </p:spPr>
      </p:pic>
      <p:sp>
        <p:nvSpPr>
          <p:cNvPr id="8" name="TextBox 7">
            <a:extLst>
              <a:ext uri="{FF2B5EF4-FFF2-40B4-BE49-F238E27FC236}">
                <a16:creationId xmlns:a16="http://schemas.microsoft.com/office/drawing/2014/main" id="{BE2EA5E1-C970-4E8D-A4F1-1083B4AB5AE9}"/>
              </a:ext>
            </a:extLst>
          </p:cNvPr>
          <p:cNvSpPr txBox="1"/>
          <p:nvPr/>
        </p:nvSpPr>
        <p:spPr>
          <a:xfrm>
            <a:off x="723900" y="290899"/>
            <a:ext cx="4506277" cy="523220"/>
          </a:xfrm>
          <a:prstGeom prst="rect">
            <a:avLst/>
          </a:prstGeom>
          <a:noFill/>
        </p:spPr>
        <p:txBody>
          <a:bodyPr wrap="square" rtlCol="0">
            <a:spAutoFit/>
          </a:bodyPr>
          <a:lstStyle/>
          <a:p>
            <a:pPr algn="ctr"/>
            <a:r>
              <a:rPr lang="en-IN" sz="2800" b="1" dirty="0">
                <a:solidFill>
                  <a:srgbClr val="92D050"/>
                </a:solidFill>
                <a:latin typeface="Arial Rounded MT Bold" panose="020F0704030504030204" pitchFamily="34" charset="0"/>
              </a:rPr>
              <a:t>Front-side</a:t>
            </a:r>
          </a:p>
        </p:txBody>
      </p:sp>
      <p:sp>
        <p:nvSpPr>
          <p:cNvPr id="9" name="TextBox 8">
            <a:extLst>
              <a:ext uri="{FF2B5EF4-FFF2-40B4-BE49-F238E27FC236}">
                <a16:creationId xmlns:a16="http://schemas.microsoft.com/office/drawing/2014/main" id="{CABE1745-0CCA-4701-B834-38D098FE5FAA}"/>
              </a:ext>
            </a:extLst>
          </p:cNvPr>
          <p:cNvSpPr txBox="1"/>
          <p:nvPr/>
        </p:nvSpPr>
        <p:spPr>
          <a:xfrm>
            <a:off x="7784252" y="290899"/>
            <a:ext cx="3461173" cy="800219"/>
          </a:xfrm>
          <a:prstGeom prst="rect">
            <a:avLst/>
          </a:prstGeom>
          <a:noFill/>
        </p:spPr>
        <p:txBody>
          <a:bodyPr wrap="square" rtlCol="0">
            <a:spAutoFit/>
          </a:bodyPr>
          <a:lstStyle/>
          <a:p>
            <a:pPr algn="ctr"/>
            <a:r>
              <a:rPr lang="en-IN" sz="2800" b="1" dirty="0">
                <a:solidFill>
                  <a:srgbClr val="92D050"/>
                </a:solidFill>
                <a:latin typeface="Arial Rounded MT Bold" panose="020F0704030504030204" pitchFamily="34" charset="0"/>
              </a:rPr>
              <a:t>Rear-side</a:t>
            </a:r>
          </a:p>
          <a:p>
            <a:endParaRPr lang="en-IN" dirty="0"/>
          </a:p>
        </p:txBody>
      </p:sp>
      <p:cxnSp>
        <p:nvCxnSpPr>
          <p:cNvPr id="12" name="Straight Arrow Connector 11">
            <a:extLst>
              <a:ext uri="{FF2B5EF4-FFF2-40B4-BE49-F238E27FC236}">
                <a16:creationId xmlns:a16="http://schemas.microsoft.com/office/drawing/2014/main" id="{AEEA4071-ACA4-4DA3-8A1A-EB946ECA1C5E}"/>
              </a:ext>
            </a:extLst>
          </p:cNvPr>
          <p:cNvCxnSpPr/>
          <p:nvPr/>
        </p:nvCxnSpPr>
        <p:spPr>
          <a:xfrm>
            <a:off x="6789420" y="2346960"/>
            <a:ext cx="2026920" cy="89154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13" name="TextBox 12">
            <a:extLst>
              <a:ext uri="{FF2B5EF4-FFF2-40B4-BE49-F238E27FC236}">
                <a16:creationId xmlns:a16="http://schemas.microsoft.com/office/drawing/2014/main" id="{514FB509-7066-49F6-9CBC-438F163058E9}"/>
              </a:ext>
            </a:extLst>
          </p:cNvPr>
          <p:cNvSpPr txBox="1"/>
          <p:nvPr/>
        </p:nvSpPr>
        <p:spPr>
          <a:xfrm>
            <a:off x="6377940" y="1814334"/>
            <a:ext cx="1424940" cy="584775"/>
          </a:xfrm>
          <a:prstGeom prst="rect">
            <a:avLst/>
          </a:prstGeom>
          <a:noFill/>
        </p:spPr>
        <p:txBody>
          <a:bodyPr wrap="square" rtlCol="0">
            <a:spAutoFit/>
          </a:bodyPr>
          <a:lstStyle/>
          <a:p>
            <a:r>
              <a:rPr lang="en-IN" sz="1600" dirty="0"/>
              <a:t>Servo-motor</a:t>
            </a:r>
          </a:p>
          <a:p>
            <a:r>
              <a:rPr lang="en-IN" sz="1600" dirty="0"/>
              <a:t>(MG-995)</a:t>
            </a:r>
          </a:p>
        </p:txBody>
      </p:sp>
      <p:cxnSp>
        <p:nvCxnSpPr>
          <p:cNvPr id="17" name="Straight Arrow Connector 16">
            <a:extLst>
              <a:ext uri="{FF2B5EF4-FFF2-40B4-BE49-F238E27FC236}">
                <a16:creationId xmlns:a16="http://schemas.microsoft.com/office/drawing/2014/main" id="{AB1F5201-B49F-4066-AEB3-51E4E85D08C1}"/>
              </a:ext>
            </a:extLst>
          </p:cNvPr>
          <p:cNvCxnSpPr/>
          <p:nvPr/>
        </p:nvCxnSpPr>
        <p:spPr>
          <a:xfrm flipH="1">
            <a:off x="4000500" y="4198620"/>
            <a:ext cx="1569720" cy="38862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18" name="TextBox 17">
            <a:extLst>
              <a:ext uri="{FF2B5EF4-FFF2-40B4-BE49-F238E27FC236}">
                <a16:creationId xmlns:a16="http://schemas.microsoft.com/office/drawing/2014/main" id="{6CFFAD2C-80B2-4E22-A6C1-0657A17BD9A2}"/>
              </a:ext>
            </a:extLst>
          </p:cNvPr>
          <p:cNvSpPr txBox="1"/>
          <p:nvPr/>
        </p:nvSpPr>
        <p:spPr>
          <a:xfrm>
            <a:off x="5161597" y="3686115"/>
            <a:ext cx="1706880" cy="584775"/>
          </a:xfrm>
          <a:prstGeom prst="rect">
            <a:avLst/>
          </a:prstGeom>
          <a:noFill/>
        </p:spPr>
        <p:txBody>
          <a:bodyPr wrap="square" rtlCol="0">
            <a:spAutoFit/>
          </a:bodyPr>
          <a:lstStyle/>
          <a:p>
            <a:r>
              <a:rPr lang="en-IN" sz="1600" dirty="0"/>
              <a:t>Ultrasonic</a:t>
            </a:r>
          </a:p>
          <a:p>
            <a:r>
              <a:rPr lang="en-IN" sz="1600" dirty="0"/>
              <a:t>Sensor(HC-SR04)</a:t>
            </a:r>
          </a:p>
        </p:txBody>
      </p:sp>
      <p:cxnSp>
        <p:nvCxnSpPr>
          <p:cNvPr id="22" name="Straight Arrow Connector 21">
            <a:extLst>
              <a:ext uri="{FF2B5EF4-FFF2-40B4-BE49-F238E27FC236}">
                <a16:creationId xmlns:a16="http://schemas.microsoft.com/office/drawing/2014/main" id="{6B4243DF-1B16-47B9-8E0C-EE5E09853654}"/>
              </a:ext>
            </a:extLst>
          </p:cNvPr>
          <p:cNvCxnSpPr/>
          <p:nvPr/>
        </p:nvCxnSpPr>
        <p:spPr>
          <a:xfrm>
            <a:off x="7360920" y="4587240"/>
            <a:ext cx="2827020" cy="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23" name="TextBox 22">
            <a:extLst>
              <a:ext uri="{FF2B5EF4-FFF2-40B4-BE49-F238E27FC236}">
                <a16:creationId xmlns:a16="http://schemas.microsoft.com/office/drawing/2014/main" id="{B3319D2F-E392-44FB-A705-AE088E88FE0B}"/>
              </a:ext>
            </a:extLst>
          </p:cNvPr>
          <p:cNvSpPr txBox="1"/>
          <p:nvPr/>
        </p:nvSpPr>
        <p:spPr>
          <a:xfrm>
            <a:off x="6868477" y="4270890"/>
            <a:ext cx="1150090" cy="584775"/>
          </a:xfrm>
          <a:prstGeom prst="rect">
            <a:avLst/>
          </a:prstGeom>
          <a:noFill/>
        </p:spPr>
        <p:txBody>
          <a:bodyPr wrap="square" rtlCol="0">
            <a:spAutoFit/>
          </a:bodyPr>
          <a:lstStyle/>
          <a:p>
            <a:r>
              <a:rPr lang="en-IN" sz="1600" dirty="0"/>
              <a:t>Arduino Uno</a:t>
            </a:r>
          </a:p>
        </p:txBody>
      </p:sp>
      <p:cxnSp>
        <p:nvCxnSpPr>
          <p:cNvPr id="25" name="Straight Arrow Connector 24">
            <a:extLst>
              <a:ext uri="{FF2B5EF4-FFF2-40B4-BE49-F238E27FC236}">
                <a16:creationId xmlns:a16="http://schemas.microsoft.com/office/drawing/2014/main" id="{8594F951-8B5B-433A-AF86-020D5C03C52E}"/>
              </a:ext>
            </a:extLst>
          </p:cNvPr>
          <p:cNvCxnSpPr/>
          <p:nvPr/>
        </p:nvCxnSpPr>
        <p:spPr>
          <a:xfrm flipH="1">
            <a:off x="4099560" y="1303020"/>
            <a:ext cx="1546860" cy="110490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26" name="TextBox 25">
            <a:extLst>
              <a:ext uri="{FF2B5EF4-FFF2-40B4-BE49-F238E27FC236}">
                <a16:creationId xmlns:a16="http://schemas.microsoft.com/office/drawing/2014/main" id="{091AE602-0E5A-4333-BF98-A4A4DBB1B292}"/>
              </a:ext>
            </a:extLst>
          </p:cNvPr>
          <p:cNvSpPr txBox="1"/>
          <p:nvPr/>
        </p:nvSpPr>
        <p:spPr>
          <a:xfrm>
            <a:off x="5230177" y="1007328"/>
            <a:ext cx="1170623" cy="369332"/>
          </a:xfrm>
          <a:prstGeom prst="rect">
            <a:avLst/>
          </a:prstGeom>
          <a:noFill/>
        </p:spPr>
        <p:txBody>
          <a:bodyPr wrap="square" rtlCol="0">
            <a:spAutoFit/>
          </a:bodyPr>
          <a:lstStyle/>
          <a:p>
            <a:r>
              <a:rPr lang="en-IN" dirty="0"/>
              <a:t>Dispenser</a:t>
            </a:r>
          </a:p>
        </p:txBody>
      </p:sp>
      <p:cxnSp>
        <p:nvCxnSpPr>
          <p:cNvPr id="30" name="Straight Arrow Connector 29">
            <a:extLst>
              <a:ext uri="{FF2B5EF4-FFF2-40B4-BE49-F238E27FC236}">
                <a16:creationId xmlns:a16="http://schemas.microsoft.com/office/drawing/2014/main" id="{BEC90AC2-2A0F-44A5-8E52-E38F0D8B5BFD}"/>
              </a:ext>
            </a:extLst>
          </p:cNvPr>
          <p:cNvCxnSpPr/>
          <p:nvPr/>
        </p:nvCxnSpPr>
        <p:spPr>
          <a:xfrm flipH="1" flipV="1">
            <a:off x="2834639" y="4770120"/>
            <a:ext cx="731521" cy="124968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1" name="TextBox 30">
            <a:extLst>
              <a:ext uri="{FF2B5EF4-FFF2-40B4-BE49-F238E27FC236}">
                <a16:creationId xmlns:a16="http://schemas.microsoft.com/office/drawing/2014/main" id="{76C3277D-E6BA-444E-BE94-13265F8C7150}"/>
              </a:ext>
            </a:extLst>
          </p:cNvPr>
          <p:cNvSpPr txBox="1"/>
          <p:nvPr/>
        </p:nvSpPr>
        <p:spPr>
          <a:xfrm>
            <a:off x="3131820" y="5970508"/>
            <a:ext cx="1386840" cy="369332"/>
          </a:xfrm>
          <a:prstGeom prst="rect">
            <a:avLst/>
          </a:prstGeom>
          <a:noFill/>
        </p:spPr>
        <p:txBody>
          <a:bodyPr wrap="square" rtlCol="0">
            <a:spAutoFit/>
          </a:bodyPr>
          <a:lstStyle/>
          <a:p>
            <a:r>
              <a:rPr lang="en-IN" dirty="0"/>
              <a:t>Breadboard</a:t>
            </a:r>
          </a:p>
        </p:txBody>
      </p:sp>
      <p:cxnSp>
        <p:nvCxnSpPr>
          <p:cNvPr id="33" name="Straight Arrow Connector 32">
            <a:extLst>
              <a:ext uri="{FF2B5EF4-FFF2-40B4-BE49-F238E27FC236}">
                <a16:creationId xmlns:a16="http://schemas.microsoft.com/office/drawing/2014/main" id="{F82148FF-5B5C-4682-BBD8-53DBA67E0AE4}"/>
              </a:ext>
            </a:extLst>
          </p:cNvPr>
          <p:cNvCxnSpPr/>
          <p:nvPr/>
        </p:nvCxnSpPr>
        <p:spPr>
          <a:xfrm flipV="1">
            <a:off x="7360920" y="5638800"/>
            <a:ext cx="929640" cy="381000"/>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
        <p:nvSpPr>
          <p:cNvPr id="34" name="TextBox 33">
            <a:extLst>
              <a:ext uri="{FF2B5EF4-FFF2-40B4-BE49-F238E27FC236}">
                <a16:creationId xmlns:a16="http://schemas.microsoft.com/office/drawing/2014/main" id="{3DA4AE62-E4AF-4ABD-A2DC-1CDF8F2665C6}"/>
              </a:ext>
            </a:extLst>
          </p:cNvPr>
          <p:cNvSpPr txBox="1"/>
          <p:nvPr/>
        </p:nvSpPr>
        <p:spPr>
          <a:xfrm>
            <a:off x="6868477" y="5966461"/>
            <a:ext cx="1150090" cy="338554"/>
          </a:xfrm>
          <a:prstGeom prst="rect">
            <a:avLst/>
          </a:prstGeom>
          <a:noFill/>
        </p:spPr>
        <p:txBody>
          <a:bodyPr wrap="square" rtlCol="0">
            <a:spAutoFit/>
          </a:bodyPr>
          <a:lstStyle/>
          <a:p>
            <a:r>
              <a:rPr lang="en-IN" sz="1600" dirty="0"/>
              <a:t>USB cable</a:t>
            </a:r>
          </a:p>
        </p:txBody>
      </p:sp>
    </p:spTree>
    <p:extLst>
      <p:ext uri="{BB962C8B-B14F-4D97-AF65-F5344CB8AC3E}">
        <p14:creationId xmlns:p14="http://schemas.microsoft.com/office/powerpoint/2010/main" val="26300776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sApp Video 2021-06-03 at 17.01.22">
            <a:hlinkClick r:id="" action="ppaction://media"/>
            <a:extLst>
              <a:ext uri="{FF2B5EF4-FFF2-40B4-BE49-F238E27FC236}">
                <a16:creationId xmlns:a16="http://schemas.microsoft.com/office/drawing/2014/main" id="{76207697-03DF-474C-BDCC-A4FBD269F13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69846" y="296984"/>
            <a:ext cx="4196863" cy="6424246"/>
          </a:xfrm>
          <a:prstGeom prst="rect">
            <a:avLst/>
          </a:prstGeom>
        </p:spPr>
      </p:pic>
    </p:spTree>
    <p:extLst>
      <p:ext uri="{BB962C8B-B14F-4D97-AF65-F5344CB8AC3E}">
        <p14:creationId xmlns:p14="http://schemas.microsoft.com/office/powerpoint/2010/main" val="1259096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03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7834" y="236221"/>
            <a:ext cx="8596668" cy="914400"/>
          </a:xfrm>
        </p:spPr>
        <p:txBody>
          <a:bodyPr/>
          <a:lstStyle/>
          <a:p>
            <a:pPr algn="ctr"/>
            <a:r>
              <a:rPr lang="en-IN" u="sng" dirty="0"/>
              <a:t>Code</a:t>
            </a:r>
          </a:p>
        </p:txBody>
      </p:sp>
      <p:sp>
        <p:nvSpPr>
          <p:cNvPr id="4" name="TextBox 3">
            <a:extLst>
              <a:ext uri="{FF2B5EF4-FFF2-40B4-BE49-F238E27FC236}">
                <a16:creationId xmlns:a16="http://schemas.microsoft.com/office/drawing/2014/main" id="{A9CE6127-FBCB-45B8-8958-20AEE1EEC50F}"/>
              </a:ext>
            </a:extLst>
          </p:cNvPr>
          <p:cNvSpPr txBox="1"/>
          <p:nvPr/>
        </p:nvSpPr>
        <p:spPr>
          <a:xfrm>
            <a:off x="289560" y="768493"/>
            <a:ext cx="9174942" cy="6186309"/>
          </a:xfrm>
          <a:prstGeom prst="rect">
            <a:avLst/>
          </a:prstGeom>
          <a:noFill/>
        </p:spPr>
        <p:txBody>
          <a:bodyPr wrap="square" rtlCol="0">
            <a:spAutoFit/>
          </a:bodyPr>
          <a:lstStyle/>
          <a:p>
            <a:endParaRPr lang="en-IN" dirty="0"/>
          </a:p>
          <a:p>
            <a:r>
              <a:rPr lang="en-IN" dirty="0">
                <a:solidFill>
                  <a:schemeClr val="accent6"/>
                </a:solidFill>
              </a:rPr>
              <a:t>// This is the servo library we must include</a:t>
            </a:r>
          </a:p>
          <a:p>
            <a:r>
              <a:rPr lang="en-IN" dirty="0"/>
              <a:t>#include &lt;</a:t>
            </a:r>
            <a:r>
              <a:rPr lang="en-IN" dirty="0" err="1"/>
              <a:t>Servo.h</a:t>
            </a:r>
            <a:r>
              <a:rPr lang="en-IN" dirty="0"/>
              <a:t>&gt;</a:t>
            </a:r>
          </a:p>
          <a:p>
            <a:endParaRPr lang="en-IN" dirty="0"/>
          </a:p>
          <a:p>
            <a:r>
              <a:rPr lang="en-IN" dirty="0">
                <a:solidFill>
                  <a:schemeClr val="accent6"/>
                </a:solidFill>
              </a:rPr>
              <a:t>// HC-SR04 Echo Pin &amp; Trigger Pin connect to the Arduino Uno Digital Pins</a:t>
            </a:r>
          </a:p>
          <a:p>
            <a:r>
              <a:rPr lang="en-IN" dirty="0"/>
              <a:t>#define </a:t>
            </a:r>
            <a:r>
              <a:rPr lang="en-IN" dirty="0" err="1"/>
              <a:t>echo_pin</a:t>
            </a:r>
            <a:r>
              <a:rPr lang="en-IN" dirty="0"/>
              <a:t> 2</a:t>
            </a:r>
          </a:p>
          <a:p>
            <a:r>
              <a:rPr lang="en-IN" dirty="0"/>
              <a:t>#define </a:t>
            </a:r>
            <a:r>
              <a:rPr lang="en-IN" dirty="0" err="1"/>
              <a:t>trigger_pin</a:t>
            </a:r>
            <a:r>
              <a:rPr lang="en-IN" dirty="0"/>
              <a:t> 3</a:t>
            </a:r>
          </a:p>
          <a:p>
            <a:endParaRPr lang="en-IN" dirty="0"/>
          </a:p>
          <a:p>
            <a:r>
              <a:rPr lang="en-IN" dirty="0">
                <a:solidFill>
                  <a:schemeClr val="accent6"/>
                </a:solidFill>
              </a:rPr>
              <a:t>// Servo PWM</a:t>
            </a:r>
          </a:p>
          <a:p>
            <a:r>
              <a:rPr lang="en-IN" dirty="0"/>
              <a:t>#define </a:t>
            </a:r>
            <a:r>
              <a:rPr lang="en-IN" dirty="0" err="1"/>
              <a:t>servo_pin</a:t>
            </a:r>
            <a:r>
              <a:rPr lang="en-IN" dirty="0"/>
              <a:t> 5</a:t>
            </a:r>
          </a:p>
          <a:p>
            <a:r>
              <a:rPr lang="en-IN" dirty="0"/>
              <a:t>Servo </a:t>
            </a:r>
            <a:r>
              <a:rPr lang="en-IN" dirty="0" err="1"/>
              <a:t>servo_motor</a:t>
            </a:r>
            <a:r>
              <a:rPr lang="en-IN" dirty="0"/>
              <a:t>;</a:t>
            </a:r>
          </a:p>
          <a:p>
            <a:r>
              <a:rPr lang="en-IN" dirty="0"/>
              <a:t>int pos1=0;</a:t>
            </a:r>
          </a:p>
          <a:p>
            <a:endParaRPr lang="en-IN" dirty="0"/>
          </a:p>
          <a:p>
            <a:r>
              <a:rPr lang="en-IN" dirty="0"/>
              <a:t>void setup() {</a:t>
            </a:r>
          </a:p>
          <a:p>
            <a:r>
              <a:rPr lang="en-IN" dirty="0"/>
              <a:t>  </a:t>
            </a:r>
            <a:r>
              <a:rPr lang="en-IN" dirty="0" err="1"/>
              <a:t>pinMode</a:t>
            </a:r>
            <a:r>
              <a:rPr lang="en-IN" dirty="0"/>
              <a:t>(</a:t>
            </a:r>
            <a:r>
              <a:rPr lang="en-IN" dirty="0" err="1"/>
              <a:t>trigger_pin</a:t>
            </a:r>
            <a:r>
              <a:rPr lang="en-IN" dirty="0"/>
              <a:t>, OUTPUT);</a:t>
            </a:r>
          </a:p>
          <a:p>
            <a:r>
              <a:rPr lang="en-IN" dirty="0"/>
              <a:t>  </a:t>
            </a:r>
            <a:r>
              <a:rPr lang="en-IN" dirty="0" err="1"/>
              <a:t>pinMode</a:t>
            </a:r>
            <a:r>
              <a:rPr lang="en-IN" dirty="0"/>
              <a:t>(</a:t>
            </a:r>
            <a:r>
              <a:rPr lang="en-IN" dirty="0" err="1"/>
              <a:t>echo_pin</a:t>
            </a:r>
            <a:r>
              <a:rPr lang="en-IN" dirty="0"/>
              <a:t>, INPUT);</a:t>
            </a:r>
          </a:p>
          <a:p>
            <a:endParaRPr lang="en-IN" dirty="0"/>
          </a:p>
          <a:p>
            <a:r>
              <a:rPr lang="en-IN" dirty="0"/>
              <a:t>  </a:t>
            </a:r>
            <a:r>
              <a:rPr lang="en-IN" dirty="0" err="1"/>
              <a:t>Serial.begin</a:t>
            </a:r>
            <a:r>
              <a:rPr lang="en-IN" dirty="0"/>
              <a:t>(9600);</a:t>
            </a:r>
          </a:p>
          <a:p>
            <a:endParaRPr lang="en-IN" dirty="0"/>
          </a:p>
          <a:p>
            <a:r>
              <a:rPr lang="en-IN" dirty="0"/>
              <a:t>  </a:t>
            </a:r>
            <a:r>
              <a:rPr lang="en-IN" dirty="0" err="1"/>
              <a:t>servo_motor.attach</a:t>
            </a:r>
            <a:r>
              <a:rPr lang="en-IN" dirty="0"/>
              <a:t>(</a:t>
            </a:r>
            <a:r>
              <a:rPr lang="en-IN" dirty="0" err="1"/>
              <a:t>servo_pin</a:t>
            </a:r>
            <a:r>
              <a:rPr lang="en-IN" dirty="0"/>
              <a:t>);</a:t>
            </a:r>
          </a:p>
          <a:p>
            <a:r>
              <a:rPr lang="en-IN" dirty="0"/>
              <a:t>  </a:t>
            </a:r>
            <a:r>
              <a:rPr lang="en-IN" dirty="0" err="1"/>
              <a:t>servo_motor.write</a:t>
            </a:r>
            <a:r>
              <a:rPr lang="en-IN" dirty="0"/>
              <a:t>(180);</a:t>
            </a:r>
          </a:p>
          <a:p>
            <a:r>
              <a:rPr lang="en-IN" dirty="0"/>
              <a:t>}</a:t>
            </a:r>
          </a:p>
        </p:txBody>
      </p:sp>
    </p:spTree>
    <p:extLst>
      <p:ext uri="{BB962C8B-B14F-4D97-AF65-F5344CB8AC3E}">
        <p14:creationId xmlns:p14="http://schemas.microsoft.com/office/powerpoint/2010/main" val="7467632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9582BCA-6A35-4DCB-8CE0-7C7B5BE22993}"/>
              </a:ext>
            </a:extLst>
          </p:cNvPr>
          <p:cNvSpPr txBox="1"/>
          <p:nvPr/>
        </p:nvSpPr>
        <p:spPr>
          <a:xfrm>
            <a:off x="213360" y="213360"/>
            <a:ext cx="9540240" cy="5632311"/>
          </a:xfrm>
          <a:prstGeom prst="rect">
            <a:avLst/>
          </a:prstGeom>
          <a:noFill/>
        </p:spPr>
        <p:txBody>
          <a:bodyPr wrap="square" rtlCol="0">
            <a:spAutoFit/>
          </a:bodyPr>
          <a:lstStyle/>
          <a:p>
            <a:endParaRPr lang="en-IN" dirty="0"/>
          </a:p>
          <a:p>
            <a:endParaRPr lang="en-IN" dirty="0"/>
          </a:p>
          <a:p>
            <a:endParaRPr lang="en-IN" dirty="0"/>
          </a:p>
          <a:p>
            <a:r>
              <a:rPr lang="en-IN" dirty="0"/>
              <a:t>void loop() {</a:t>
            </a:r>
          </a:p>
          <a:p>
            <a:r>
              <a:rPr lang="en-IN" dirty="0">
                <a:solidFill>
                  <a:schemeClr val="accent6"/>
                </a:solidFill>
              </a:rPr>
              <a:t>//  Write a pulse to the HC-SR04</a:t>
            </a:r>
          </a:p>
          <a:p>
            <a:endParaRPr lang="en-IN" dirty="0"/>
          </a:p>
          <a:p>
            <a:r>
              <a:rPr lang="en-IN" dirty="0"/>
              <a:t>  </a:t>
            </a:r>
            <a:r>
              <a:rPr lang="en-IN" dirty="0" err="1"/>
              <a:t>digitalWrite</a:t>
            </a:r>
            <a:r>
              <a:rPr lang="en-IN" dirty="0"/>
              <a:t>(</a:t>
            </a:r>
            <a:r>
              <a:rPr lang="en-IN" dirty="0" err="1"/>
              <a:t>trigger_pin</a:t>
            </a:r>
            <a:r>
              <a:rPr lang="en-IN" dirty="0"/>
              <a:t>, LOW);</a:t>
            </a:r>
          </a:p>
          <a:p>
            <a:r>
              <a:rPr lang="en-IN" dirty="0"/>
              <a:t>  </a:t>
            </a:r>
            <a:r>
              <a:rPr lang="en-IN" dirty="0" err="1"/>
              <a:t>delayMicroseconds</a:t>
            </a:r>
            <a:r>
              <a:rPr lang="en-IN" dirty="0"/>
              <a:t>(5);</a:t>
            </a:r>
          </a:p>
          <a:p>
            <a:r>
              <a:rPr lang="en-IN" dirty="0"/>
              <a:t>  </a:t>
            </a:r>
            <a:r>
              <a:rPr lang="en-IN" dirty="0" err="1"/>
              <a:t>digitalWrite</a:t>
            </a:r>
            <a:r>
              <a:rPr lang="en-IN" dirty="0"/>
              <a:t>(</a:t>
            </a:r>
            <a:r>
              <a:rPr lang="en-IN" dirty="0" err="1"/>
              <a:t>trigger_pin</a:t>
            </a:r>
            <a:r>
              <a:rPr lang="en-IN" dirty="0"/>
              <a:t>, HIGH);</a:t>
            </a:r>
          </a:p>
          <a:p>
            <a:r>
              <a:rPr lang="en-IN" dirty="0"/>
              <a:t>  </a:t>
            </a:r>
            <a:r>
              <a:rPr lang="en-IN" dirty="0" err="1"/>
              <a:t>delayMicroseconds</a:t>
            </a:r>
            <a:r>
              <a:rPr lang="en-IN" dirty="0"/>
              <a:t>(10);</a:t>
            </a:r>
          </a:p>
          <a:p>
            <a:r>
              <a:rPr lang="en-IN" dirty="0"/>
              <a:t>  </a:t>
            </a:r>
            <a:r>
              <a:rPr lang="en-IN" dirty="0" err="1"/>
              <a:t>digitalWrite</a:t>
            </a:r>
            <a:r>
              <a:rPr lang="en-IN" dirty="0"/>
              <a:t>(</a:t>
            </a:r>
            <a:r>
              <a:rPr lang="en-IN" dirty="0" err="1"/>
              <a:t>trigger_pin</a:t>
            </a:r>
            <a:r>
              <a:rPr lang="en-IN" dirty="0"/>
              <a:t>, LOW);</a:t>
            </a:r>
          </a:p>
          <a:p>
            <a:endParaRPr lang="en-IN" dirty="0"/>
          </a:p>
          <a:p>
            <a:r>
              <a:rPr lang="en-IN" dirty="0">
                <a:solidFill>
                  <a:schemeClr val="accent6"/>
                </a:solidFill>
              </a:rPr>
              <a:t>//  Measure the response from the HC-SR04 Echo Pin</a:t>
            </a:r>
          </a:p>
          <a:p>
            <a:r>
              <a:rPr lang="en-IN" dirty="0"/>
              <a:t>  float duration = </a:t>
            </a:r>
            <a:r>
              <a:rPr lang="en-IN" dirty="0" err="1"/>
              <a:t>pulseIn</a:t>
            </a:r>
            <a:r>
              <a:rPr lang="en-IN" dirty="0"/>
              <a:t>(</a:t>
            </a:r>
            <a:r>
              <a:rPr lang="en-IN" dirty="0" err="1"/>
              <a:t>echo_pin</a:t>
            </a:r>
            <a:r>
              <a:rPr lang="en-IN" dirty="0"/>
              <a:t>, HIGH); </a:t>
            </a:r>
          </a:p>
          <a:p>
            <a:r>
              <a:rPr lang="en-IN" dirty="0">
                <a:solidFill>
                  <a:schemeClr val="accent6"/>
                </a:solidFill>
              </a:rPr>
              <a:t>//  Here we are calculating the distance of the object from the sensor, the duration which we get is the round trip time, so we divide by 2 and then multiply by the speed of sound=343m/s or 0.0343cm/microsec</a:t>
            </a:r>
          </a:p>
          <a:p>
            <a:endParaRPr lang="en-IN" dirty="0">
              <a:solidFill>
                <a:schemeClr val="accent6"/>
              </a:solidFill>
            </a:endParaRPr>
          </a:p>
          <a:p>
            <a:r>
              <a:rPr lang="en-IN" dirty="0">
                <a:solidFill>
                  <a:schemeClr val="accent6"/>
                </a:solidFill>
              </a:rPr>
              <a:t>  </a:t>
            </a:r>
            <a:r>
              <a:rPr lang="en-IN" dirty="0"/>
              <a:t>float distance = (duration/2) * 0.0343;</a:t>
            </a:r>
          </a:p>
          <a:p>
            <a:r>
              <a:rPr lang="en-IN" dirty="0"/>
              <a:t>  </a:t>
            </a:r>
            <a:r>
              <a:rPr lang="en-IN" dirty="0" err="1"/>
              <a:t>Serial.print</a:t>
            </a:r>
            <a:r>
              <a:rPr lang="en-IN" dirty="0"/>
              <a:t>("Distance =");</a:t>
            </a:r>
          </a:p>
        </p:txBody>
      </p:sp>
    </p:spTree>
    <p:extLst>
      <p:ext uri="{BB962C8B-B14F-4D97-AF65-F5344CB8AC3E}">
        <p14:creationId xmlns:p14="http://schemas.microsoft.com/office/powerpoint/2010/main" val="332235332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138DAEB-41C9-4156-8B6E-B7540FA77AD9}"/>
              </a:ext>
            </a:extLst>
          </p:cNvPr>
          <p:cNvSpPr txBox="1"/>
          <p:nvPr/>
        </p:nvSpPr>
        <p:spPr>
          <a:xfrm>
            <a:off x="175260" y="358140"/>
            <a:ext cx="9669780" cy="6740307"/>
          </a:xfrm>
          <a:prstGeom prst="rect">
            <a:avLst/>
          </a:prstGeom>
          <a:noFill/>
        </p:spPr>
        <p:txBody>
          <a:bodyPr wrap="square" rtlCol="0">
            <a:spAutoFit/>
          </a:bodyPr>
          <a:lstStyle/>
          <a:p>
            <a:r>
              <a:rPr lang="en-IN" dirty="0">
                <a:solidFill>
                  <a:schemeClr val="accent6"/>
                </a:solidFill>
              </a:rPr>
              <a:t>//   If the distance read by the sensor is less than 15 cm and more than the minimum 3 cm, then it is assumed that there is a hand near the sanitizer</a:t>
            </a:r>
          </a:p>
          <a:p>
            <a:r>
              <a:rPr lang="en-IN" dirty="0"/>
              <a:t>  if ((distance &gt; 3) &amp;&amp; (distance &lt; 15)) {</a:t>
            </a:r>
          </a:p>
          <a:p>
            <a:r>
              <a:rPr lang="en-IN" dirty="0"/>
              <a:t>    </a:t>
            </a:r>
            <a:r>
              <a:rPr lang="en-IN" dirty="0" err="1"/>
              <a:t>Serial.print</a:t>
            </a:r>
            <a:r>
              <a:rPr lang="en-IN" dirty="0"/>
              <a:t>(distance);</a:t>
            </a:r>
          </a:p>
          <a:p>
            <a:r>
              <a:rPr lang="en-IN" dirty="0"/>
              <a:t>    </a:t>
            </a:r>
            <a:r>
              <a:rPr lang="en-IN" dirty="0" err="1"/>
              <a:t>Serial.println</a:t>
            </a:r>
            <a:r>
              <a:rPr lang="en-IN" dirty="0"/>
              <a:t>(" cm");</a:t>
            </a:r>
          </a:p>
          <a:p>
            <a:endParaRPr lang="en-IN" dirty="0"/>
          </a:p>
          <a:p>
            <a:r>
              <a:rPr lang="en-IN" dirty="0">
                <a:solidFill>
                  <a:schemeClr val="accent6"/>
                </a:solidFill>
              </a:rPr>
              <a:t>//    The next two loops is regarding the motion of our servo motor. First, it is Clockwise and then Anticlockwise to have a armature like movement</a:t>
            </a:r>
          </a:p>
          <a:p>
            <a:r>
              <a:rPr lang="en-IN" dirty="0"/>
              <a:t>    for(pos1=0;pos1&lt;60;pos1+=1){</a:t>
            </a:r>
          </a:p>
          <a:p>
            <a:r>
              <a:rPr lang="en-IN" dirty="0"/>
              <a:t>      </a:t>
            </a:r>
            <a:r>
              <a:rPr lang="en-IN" dirty="0" err="1"/>
              <a:t>servo_motor.write</a:t>
            </a:r>
            <a:r>
              <a:rPr lang="en-IN" dirty="0"/>
              <a:t>(0);</a:t>
            </a:r>
          </a:p>
          <a:p>
            <a:r>
              <a:rPr lang="en-IN" dirty="0"/>
              <a:t>      delay(10);</a:t>
            </a:r>
          </a:p>
          <a:p>
            <a:r>
              <a:rPr lang="en-IN" dirty="0"/>
              <a:t>    }</a:t>
            </a:r>
          </a:p>
          <a:p>
            <a:r>
              <a:rPr lang="en-IN" dirty="0"/>
              <a:t>    for(pos1=60;pos1&gt;=1;pos1-=1){</a:t>
            </a:r>
          </a:p>
          <a:p>
            <a:r>
              <a:rPr lang="en-IN" dirty="0"/>
              <a:t>      </a:t>
            </a:r>
            <a:r>
              <a:rPr lang="en-IN" dirty="0" err="1"/>
              <a:t>servo_motor.write</a:t>
            </a:r>
            <a:r>
              <a:rPr lang="en-IN" dirty="0"/>
              <a:t>(180);</a:t>
            </a:r>
          </a:p>
          <a:p>
            <a:r>
              <a:rPr lang="en-IN" dirty="0"/>
              <a:t>      delay(10);</a:t>
            </a:r>
          </a:p>
          <a:p>
            <a:r>
              <a:rPr lang="en-IN" dirty="0"/>
              <a:t>    }</a:t>
            </a:r>
          </a:p>
          <a:p>
            <a:r>
              <a:rPr lang="en-IN" dirty="0"/>
              <a:t>  }</a:t>
            </a:r>
          </a:p>
          <a:p>
            <a:r>
              <a:rPr lang="en-IN" dirty="0"/>
              <a:t>  else{</a:t>
            </a:r>
          </a:p>
          <a:p>
            <a:r>
              <a:rPr lang="en-IN" dirty="0"/>
              <a:t>    </a:t>
            </a:r>
            <a:r>
              <a:rPr lang="en-IN" dirty="0" err="1"/>
              <a:t>Serial.println</a:t>
            </a:r>
            <a:r>
              <a:rPr lang="en-IN" dirty="0"/>
              <a:t>("Out of range");</a:t>
            </a:r>
          </a:p>
          <a:p>
            <a:r>
              <a:rPr lang="en-IN" dirty="0"/>
              <a:t>  }</a:t>
            </a:r>
          </a:p>
          <a:p>
            <a:r>
              <a:rPr lang="en-IN" dirty="0"/>
              <a:t>  </a:t>
            </a:r>
            <a:r>
              <a:rPr lang="en-IN" dirty="0" err="1"/>
              <a:t>servo_motor.write</a:t>
            </a:r>
            <a:r>
              <a:rPr lang="en-IN" dirty="0"/>
              <a:t>(90);</a:t>
            </a:r>
          </a:p>
          <a:p>
            <a:r>
              <a:rPr lang="en-IN" dirty="0"/>
              <a:t>  delay(500);</a:t>
            </a:r>
          </a:p>
          <a:p>
            <a:r>
              <a:rPr lang="en-IN" dirty="0"/>
              <a:t>}</a:t>
            </a:r>
          </a:p>
          <a:p>
            <a:endParaRPr lang="en-IN" dirty="0"/>
          </a:p>
        </p:txBody>
      </p:sp>
    </p:spTree>
    <p:extLst>
      <p:ext uri="{BB962C8B-B14F-4D97-AF65-F5344CB8AC3E}">
        <p14:creationId xmlns:p14="http://schemas.microsoft.com/office/powerpoint/2010/main" val="38087311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02EF6-1A60-4B24-BAF7-6A9D4FB101D3}"/>
              </a:ext>
            </a:extLst>
          </p:cNvPr>
          <p:cNvSpPr>
            <a:spLocks noGrp="1"/>
          </p:cNvSpPr>
          <p:nvPr>
            <p:ph type="title"/>
          </p:nvPr>
        </p:nvSpPr>
        <p:spPr>
          <a:xfrm>
            <a:off x="669714" y="190500"/>
            <a:ext cx="8596668" cy="640080"/>
          </a:xfrm>
        </p:spPr>
        <p:txBody>
          <a:bodyPr>
            <a:normAutofit/>
          </a:bodyPr>
          <a:lstStyle/>
          <a:p>
            <a:r>
              <a:rPr lang="en-IN" dirty="0"/>
              <a:t>Serial Monitor Readings</a:t>
            </a:r>
          </a:p>
        </p:txBody>
      </p:sp>
      <p:pic>
        <p:nvPicPr>
          <p:cNvPr id="5" name="Picture 4">
            <a:extLst>
              <a:ext uri="{FF2B5EF4-FFF2-40B4-BE49-F238E27FC236}">
                <a16:creationId xmlns:a16="http://schemas.microsoft.com/office/drawing/2014/main" id="{76024D7A-5049-4E66-BDE0-9B5138B37C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4487" y="830580"/>
            <a:ext cx="4875354" cy="5836920"/>
          </a:xfrm>
          <a:prstGeom prst="rect">
            <a:avLst/>
          </a:prstGeom>
        </p:spPr>
      </p:pic>
    </p:spTree>
    <p:extLst>
      <p:ext uri="{BB962C8B-B14F-4D97-AF65-F5344CB8AC3E}">
        <p14:creationId xmlns:p14="http://schemas.microsoft.com/office/powerpoint/2010/main" val="15104359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6671" y="252548"/>
            <a:ext cx="8596668" cy="1320800"/>
          </a:xfrm>
        </p:spPr>
        <p:txBody>
          <a:bodyPr/>
          <a:lstStyle/>
          <a:p>
            <a:pPr algn="ctr"/>
            <a:r>
              <a:rPr lang="en-IN" u="sng" dirty="0"/>
              <a:t>Code Explanation</a:t>
            </a:r>
          </a:p>
        </p:txBody>
      </p:sp>
      <p:sp>
        <p:nvSpPr>
          <p:cNvPr id="3" name="Content Placeholder 2"/>
          <p:cNvSpPr>
            <a:spLocks noGrp="1"/>
          </p:cNvSpPr>
          <p:nvPr>
            <p:ph idx="1"/>
          </p:nvPr>
        </p:nvSpPr>
        <p:spPr>
          <a:xfrm>
            <a:off x="1426271" y="1333275"/>
            <a:ext cx="8596668" cy="5098005"/>
          </a:xfrm>
        </p:spPr>
        <p:txBody>
          <a:bodyPr>
            <a:normAutofit lnSpcReduction="10000"/>
          </a:bodyPr>
          <a:lstStyle/>
          <a:p>
            <a:r>
              <a:rPr lang="en-US" dirty="0"/>
              <a:t>In the code above, the Trigger pin is set HIGH for 10 milliseconds to send an ultrasonic pulse. The Echo pin is then set HIGH by the pulseIn() method and when the reflected ultrasonic wave is received, the sensor sets the Echo pin LOW. The pulseIn() method is a blocking function and only returns when the Echo pin goes low and the time duration is measured.</a:t>
            </a:r>
          </a:p>
          <a:p>
            <a:r>
              <a:rPr lang="en-US" dirty="0"/>
              <a:t>Speed of sound = 340 m/s</a:t>
            </a:r>
          </a:p>
          <a:p>
            <a:r>
              <a:rPr lang="en-US" dirty="0"/>
              <a:t>The time between the wave sent out and the reflected wave received = T (in milliseconds from the Echo pin).</a:t>
            </a:r>
          </a:p>
          <a:p>
            <a:r>
              <a:rPr lang="en-US" dirty="0"/>
              <a:t>Distance = Speed of sound * T / 2 (Since the wave travels twice the distance between the reflecting object and the sensor)</a:t>
            </a:r>
          </a:p>
          <a:p>
            <a:r>
              <a:rPr lang="en-US" dirty="0"/>
              <a:t>Distance = T * 0.0343 / 2</a:t>
            </a:r>
          </a:p>
          <a:p>
            <a:r>
              <a:rPr lang="en-US" dirty="0"/>
              <a:t>Next comes the programing of the servo motor, so first, the motion is in Anti-Clockwise and then Clockwise motion so as to generate more torque at the cap of the dispenser. </a:t>
            </a:r>
          </a:p>
          <a:p>
            <a:r>
              <a:rPr lang="en-US" dirty="0"/>
              <a:t>Finally, we had given instruction to stop rotating when the hand is out of range.</a:t>
            </a:r>
          </a:p>
          <a:p>
            <a:endParaRPr lang="en-IN" dirty="0"/>
          </a:p>
        </p:txBody>
      </p:sp>
    </p:spTree>
    <p:extLst>
      <p:ext uri="{BB962C8B-B14F-4D97-AF65-F5344CB8AC3E}">
        <p14:creationId xmlns:p14="http://schemas.microsoft.com/office/powerpoint/2010/main" val="33936987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u="sng" dirty="0"/>
              <a:t>Contents</a:t>
            </a:r>
          </a:p>
        </p:txBody>
      </p:sp>
      <p:graphicFrame>
        <p:nvGraphicFramePr>
          <p:cNvPr id="7" name="Object 6">
            <a:extLst>
              <a:ext uri="{FF2B5EF4-FFF2-40B4-BE49-F238E27FC236}">
                <a16:creationId xmlns:a16="http://schemas.microsoft.com/office/drawing/2014/main" id="{C9067C53-C373-47CF-A09E-12C644B373D1}"/>
              </a:ext>
            </a:extLst>
          </p:cNvPr>
          <p:cNvGraphicFramePr>
            <a:graphicFrameLocks noChangeAspect="1"/>
          </p:cNvGraphicFramePr>
          <p:nvPr>
            <p:extLst>
              <p:ext uri="{D42A27DB-BD31-4B8C-83A1-F6EECF244321}">
                <p14:modId xmlns:p14="http://schemas.microsoft.com/office/powerpoint/2010/main" val="3103136504"/>
              </p:ext>
            </p:extLst>
          </p:nvPr>
        </p:nvGraphicFramePr>
        <p:xfrm>
          <a:off x="5481638" y="3241675"/>
          <a:ext cx="1227137" cy="373063"/>
        </p:xfrm>
        <a:graphic>
          <a:graphicData uri="http://schemas.openxmlformats.org/presentationml/2006/ole">
            <mc:AlternateContent xmlns:mc="http://schemas.openxmlformats.org/markup-compatibility/2006">
              <mc:Choice xmlns:v="urn:schemas-microsoft-com:vml" Requires="v">
                <p:oleObj spid="_x0000_s1029" name="Worksheet" r:id="rId3" imgW="1226997" imgH="373530" progId="Excel.Sheet.12">
                  <p:embed/>
                </p:oleObj>
              </mc:Choice>
              <mc:Fallback>
                <p:oleObj name="Worksheet" r:id="rId3" imgW="1226997" imgH="373530" progId="Excel.Sheet.12">
                  <p:embed/>
                  <p:pic>
                    <p:nvPicPr>
                      <p:cNvPr id="0" name=""/>
                      <p:cNvPicPr/>
                      <p:nvPr/>
                    </p:nvPicPr>
                    <p:blipFill>
                      <a:blip r:embed="rId4"/>
                      <a:stretch>
                        <a:fillRect/>
                      </a:stretch>
                    </p:blipFill>
                    <p:spPr>
                      <a:xfrm>
                        <a:off x="5481638" y="3241675"/>
                        <a:ext cx="1227137" cy="373063"/>
                      </a:xfrm>
                      <a:prstGeom prst="rect">
                        <a:avLst/>
                      </a:prstGeom>
                    </p:spPr>
                  </p:pic>
                </p:oleObj>
              </mc:Fallback>
            </mc:AlternateContent>
          </a:graphicData>
        </a:graphic>
      </p:graphicFrame>
      <p:graphicFrame>
        <p:nvGraphicFramePr>
          <p:cNvPr id="8" name="Table 8">
            <a:extLst>
              <a:ext uri="{FF2B5EF4-FFF2-40B4-BE49-F238E27FC236}">
                <a16:creationId xmlns:a16="http://schemas.microsoft.com/office/drawing/2014/main" id="{FEF09885-FA07-43B0-8394-8D6EED4E2E6A}"/>
              </a:ext>
            </a:extLst>
          </p:cNvPr>
          <p:cNvGraphicFramePr>
            <a:graphicFrameLocks noGrp="1"/>
          </p:cNvGraphicFramePr>
          <p:nvPr>
            <p:extLst>
              <p:ext uri="{D42A27DB-BD31-4B8C-83A1-F6EECF244321}">
                <p14:modId xmlns:p14="http://schemas.microsoft.com/office/powerpoint/2010/main" val="2373386551"/>
              </p:ext>
            </p:extLst>
          </p:nvPr>
        </p:nvGraphicFramePr>
        <p:xfrm>
          <a:off x="1946718" y="1930400"/>
          <a:ext cx="6057900" cy="3708400"/>
        </p:xfrm>
        <a:graphic>
          <a:graphicData uri="http://schemas.openxmlformats.org/drawingml/2006/table">
            <a:tbl>
              <a:tblPr firstRow="1" bandRow="1">
                <a:tableStyleId>{5C22544A-7EE6-4342-B048-85BDC9FD1C3A}</a:tableStyleId>
              </a:tblPr>
              <a:tblGrid>
                <a:gridCol w="6057900">
                  <a:extLst>
                    <a:ext uri="{9D8B030D-6E8A-4147-A177-3AD203B41FA5}">
                      <a16:colId xmlns:a16="http://schemas.microsoft.com/office/drawing/2014/main" val="299278667"/>
                    </a:ext>
                  </a:extLst>
                </a:gridCol>
              </a:tblGrid>
              <a:tr h="370840">
                <a:tc>
                  <a:txBody>
                    <a:bodyPr/>
                    <a:lstStyle/>
                    <a:p>
                      <a:pPr algn="ctr"/>
                      <a:r>
                        <a:rPr lang="en-IN" dirty="0"/>
                        <a:t>Particulars</a:t>
                      </a:r>
                    </a:p>
                  </a:txBody>
                  <a:tcPr/>
                </a:tc>
                <a:extLst>
                  <a:ext uri="{0D108BD9-81ED-4DB2-BD59-A6C34878D82A}">
                    <a16:rowId xmlns:a16="http://schemas.microsoft.com/office/drawing/2014/main" val="2244544343"/>
                  </a:ext>
                </a:extLst>
              </a:tr>
              <a:tr h="370840">
                <a:tc>
                  <a:txBody>
                    <a:bodyPr/>
                    <a:lstStyle/>
                    <a:p>
                      <a:pPr algn="ctr"/>
                      <a:r>
                        <a:rPr lang="en-IN" dirty="0"/>
                        <a:t>Introduction</a:t>
                      </a:r>
                    </a:p>
                  </a:txBody>
                  <a:tcPr/>
                </a:tc>
                <a:extLst>
                  <a:ext uri="{0D108BD9-81ED-4DB2-BD59-A6C34878D82A}">
                    <a16:rowId xmlns:a16="http://schemas.microsoft.com/office/drawing/2014/main" val="3212776372"/>
                  </a:ext>
                </a:extLst>
              </a:tr>
              <a:tr h="370840">
                <a:tc>
                  <a:txBody>
                    <a:bodyPr/>
                    <a:lstStyle/>
                    <a:p>
                      <a:pPr algn="ctr"/>
                      <a:r>
                        <a:rPr lang="en-IN" dirty="0"/>
                        <a:t>Components Used</a:t>
                      </a:r>
                    </a:p>
                  </a:txBody>
                  <a:tcPr/>
                </a:tc>
                <a:extLst>
                  <a:ext uri="{0D108BD9-81ED-4DB2-BD59-A6C34878D82A}">
                    <a16:rowId xmlns:a16="http://schemas.microsoft.com/office/drawing/2014/main" val="3440711493"/>
                  </a:ext>
                </a:extLst>
              </a:tr>
              <a:tr h="370840">
                <a:tc>
                  <a:txBody>
                    <a:bodyPr/>
                    <a:lstStyle/>
                    <a:p>
                      <a:pPr algn="ctr"/>
                      <a:r>
                        <a:rPr lang="en-IN" dirty="0"/>
                        <a:t>Circuit Diagram</a:t>
                      </a:r>
                    </a:p>
                  </a:txBody>
                  <a:tcPr/>
                </a:tc>
                <a:extLst>
                  <a:ext uri="{0D108BD9-81ED-4DB2-BD59-A6C34878D82A}">
                    <a16:rowId xmlns:a16="http://schemas.microsoft.com/office/drawing/2014/main" val="3511317777"/>
                  </a:ext>
                </a:extLst>
              </a:tr>
              <a:tr h="370840">
                <a:tc>
                  <a:txBody>
                    <a:bodyPr/>
                    <a:lstStyle/>
                    <a:p>
                      <a:pPr algn="ctr"/>
                      <a:r>
                        <a:rPr lang="en-IN" dirty="0"/>
                        <a:t>Code</a:t>
                      </a:r>
                    </a:p>
                  </a:txBody>
                  <a:tcPr/>
                </a:tc>
                <a:extLst>
                  <a:ext uri="{0D108BD9-81ED-4DB2-BD59-A6C34878D82A}">
                    <a16:rowId xmlns:a16="http://schemas.microsoft.com/office/drawing/2014/main" val="3799222919"/>
                  </a:ext>
                </a:extLst>
              </a:tr>
              <a:tr h="370840">
                <a:tc>
                  <a:txBody>
                    <a:bodyPr/>
                    <a:lstStyle/>
                    <a:p>
                      <a:pPr algn="ctr"/>
                      <a:r>
                        <a:rPr lang="en-IN" dirty="0"/>
                        <a:t>Cost of the Project</a:t>
                      </a:r>
                    </a:p>
                  </a:txBody>
                  <a:tcPr/>
                </a:tc>
                <a:extLst>
                  <a:ext uri="{0D108BD9-81ED-4DB2-BD59-A6C34878D82A}">
                    <a16:rowId xmlns:a16="http://schemas.microsoft.com/office/drawing/2014/main" val="949749417"/>
                  </a:ext>
                </a:extLst>
              </a:tr>
              <a:tr h="370840">
                <a:tc>
                  <a:txBody>
                    <a:bodyPr/>
                    <a:lstStyle/>
                    <a:p>
                      <a:pPr algn="ctr"/>
                      <a:r>
                        <a:rPr lang="en-IN" dirty="0"/>
                        <a:t>Amelioration</a:t>
                      </a:r>
                    </a:p>
                  </a:txBody>
                  <a:tcPr/>
                </a:tc>
                <a:extLst>
                  <a:ext uri="{0D108BD9-81ED-4DB2-BD59-A6C34878D82A}">
                    <a16:rowId xmlns:a16="http://schemas.microsoft.com/office/drawing/2014/main" val="3767865586"/>
                  </a:ext>
                </a:extLst>
              </a:tr>
              <a:tr h="370840">
                <a:tc>
                  <a:txBody>
                    <a:bodyPr/>
                    <a:lstStyle/>
                    <a:p>
                      <a:pPr algn="ctr"/>
                      <a:r>
                        <a:rPr lang="en-IN" dirty="0"/>
                        <a:t>Applications</a:t>
                      </a:r>
                    </a:p>
                  </a:txBody>
                  <a:tcPr/>
                </a:tc>
                <a:extLst>
                  <a:ext uri="{0D108BD9-81ED-4DB2-BD59-A6C34878D82A}">
                    <a16:rowId xmlns:a16="http://schemas.microsoft.com/office/drawing/2014/main" val="2327822190"/>
                  </a:ext>
                </a:extLst>
              </a:tr>
              <a:tr h="370840">
                <a:tc>
                  <a:txBody>
                    <a:bodyPr/>
                    <a:lstStyle/>
                    <a:p>
                      <a:pPr algn="ctr"/>
                      <a:r>
                        <a:rPr lang="en-IN" dirty="0"/>
                        <a:t>Conclusion</a:t>
                      </a:r>
                    </a:p>
                  </a:txBody>
                  <a:tcPr/>
                </a:tc>
                <a:extLst>
                  <a:ext uri="{0D108BD9-81ED-4DB2-BD59-A6C34878D82A}">
                    <a16:rowId xmlns:a16="http://schemas.microsoft.com/office/drawing/2014/main" val="3398168548"/>
                  </a:ext>
                </a:extLst>
              </a:tr>
              <a:tr h="370840">
                <a:tc>
                  <a:txBody>
                    <a:bodyPr/>
                    <a:lstStyle/>
                    <a:p>
                      <a:pPr algn="ctr"/>
                      <a:r>
                        <a:rPr lang="en-IN" dirty="0"/>
                        <a:t>References</a:t>
                      </a:r>
                    </a:p>
                  </a:txBody>
                  <a:tcPr/>
                </a:tc>
                <a:extLst>
                  <a:ext uri="{0D108BD9-81ED-4DB2-BD59-A6C34878D82A}">
                    <a16:rowId xmlns:a16="http://schemas.microsoft.com/office/drawing/2014/main" val="3211017892"/>
                  </a:ext>
                </a:extLst>
              </a:tr>
            </a:tbl>
          </a:graphicData>
        </a:graphic>
      </p:graphicFrame>
    </p:spTree>
    <p:extLst>
      <p:ext uri="{BB962C8B-B14F-4D97-AF65-F5344CB8AC3E}">
        <p14:creationId xmlns:p14="http://schemas.microsoft.com/office/powerpoint/2010/main" val="128944754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30926"/>
            <a:ext cx="8596668" cy="1320800"/>
          </a:xfrm>
        </p:spPr>
        <p:txBody>
          <a:bodyPr/>
          <a:lstStyle/>
          <a:p>
            <a:pPr algn="ctr"/>
            <a:r>
              <a:rPr lang="en-IN" u="sng" dirty="0"/>
              <a:t>Cost Of the Project</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88727819"/>
              </p:ext>
            </p:extLst>
          </p:nvPr>
        </p:nvGraphicFramePr>
        <p:xfrm>
          <a:off x="677863" y="2160588"/>
          <a:ext cx="8596312" cy="2595880"/>
        </p:xfrm>
        <a:graphic>
          <a:graphicData uri="http://schemas.openxmlformats.org/drawingml/2006/table">
            <a:tbl>
              <a:tblPr firstRow="1" bandRow="1">
                <a:tableStyleId>{5C22544A-7EE6-4342-B048-85BDC9FD1C3A}</a:tableStyleId>
              </a:tblPr>
              <a:tblGrid>
                <a:gridCol w="4298156">
                  <a:extLst>
                    <a:ext uri="{9D8B030D-6E8A-4147-A177-3AD203B41FA5}">
                      <a16:colId xmlns:a16="http://schemas.microsoft.com/office/drawing/2014/main" val="559128706"/>
                    </a:ext>
                  </a:extLst>
                </a:gridCol>
                <a:gridCol w="4298156">
                  <a:extLst>
                    <a:ext uri="{9D8B030D-6E8A-4147-A177-3AD203B41FA5}">
                      <a16:colId xmlns:a16="http://schemas.microsoft.com/office/drawing/2014/main" val="1617842657"/>
                    </a:ext>
                  </a:extLst>
                </a:gridCol>
              </a:tblGrid>
              <a:tr h="370840">
                <a:tc>
                  <a:txBody>
                    <a:bodyPr/>
                    <a:lstStyle/>
                    <a:p>
                      <a:r>
                        <a:rPr lang="en-IN" dirty="0"/>
                        <a:t>Components</a:t>
                      </a:r>
                    </a:p>
                  </a:txBody>
                  <a:tcPr/>
                </a:tc>
                <a:tc>
                  <a:txBody>
                    <a:bodyPr/>
                    <a:lstStyle/>
                    <a:p>
                      <a:r>
                        <a:rPr lang="en-IN" dirty="0"/>
                        <a:t>Cost(Rupees)</a:t>
                      </a:r>
                    </a:p>
                  </a:txBody>
                  <a:tcPr/>
                </a:tc>
                <a:extLst>
                  <a:ext uri="{0D108BD9-81ED-4DB2-BD59-A6C34878D82A}">
                    <a16:rowId xmlns:a16="http://schemas.microsoft.com/office/drawing/2014/main" val="3693467181"/>
                  </a:ext>
                </a:extLst>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IN" dirty="0"/>
                        <a:t>Arduino Uno</a:t>
                      </a:r>
                    </a:p>
                  </a:txBody>
                  <a:tcPr/>
                </a:tc>
                <a:tc>
                  <a:txBody>
                    <a:bodyPr/>
                    <a:lstStyle/>
                    <a:p>
                      <a:r>
                        <a:rPr lang="en-IN" dirty="0"/>
                        <a:t>530</a:t>
                      </a:r>
                    </a:p>
                  </a:txBody>
                  <a:tcPr/>
                </a:tc>
                <a:extLst>
                  <a:ext uri="{0D108BD9-81ED-4DB2-BD59-A6C34878D82A}">
                    <a16:rowId xmlns:a16="http://schemas.microsoft.com/office/drawing/2014/main" val="3701056591"/>
                  </a:ext>
                </a:extLst>
              </a:tr>
              <a:tr h="370840">
                <a:tc>
                  <a:txBody>
                    <a:bodyPr/>
                    <a:lstStyle/>
                    <a:p>
                      <a:r>
                        <a:rPr lang="en-IN" dirty="0"/>
                        <a:t>Ultrasonic Sensor HC-SR04</a:t>
                      </a:r>
                    </a:p>
                  </a:txBody>
                  <a:tcPr/>
                </a:tc>
                <a:tc>
                  <a:txBody>
                    <a:bodyPr/>
                    <a:lstStyle/>
                    <a:p>
                      <a:r>
                        <a:rPr lang="en-IN" dirty="0"/>
                        <a:t>180</a:t>
                      </a:r>
                    </a:p>
                  </a:txBody>
                  <a:tcPr/>
                </a:tc>
                <a:extLst>
                  <a:ext uri="{0D108BD9-81ED-4DB2-BD59-A6C34878D82A}">
                    <a16:rowId xmlns:a16="http://schemas.microsoft.com/office/drawing/2014/main" val="3978377516"/>
                  </a:ext>
                </a:extLst>
              </a:tr>
              <a:tr h="370840">
                <a:tc>
                  <a:txBody>
                    <a:bodyPr/>
                    <a:lstStyle/>
                    <a:p>
                      <a:r>
                        <a:rPr lang="en-IN" dirty="0"/>
                        <a:t>Servo Motor MG-995</a:t>
                      </a:r>
                    </a:p>
                  </a:txBody>
                  <a:tcPr/>
                </a:tc>
                <a:tc>
                  <a:txBody>
                    <a:bodyPr/>
                    <a:lstStyle/>
                    <a:p>
                      <a:r>
                        <a:rPr lang="en-IN" dirty="0"/>
                        <a:t>481</a:t>
                      </a:r>
                    </a:p>
                  </a:txBody>
                  <a:tcPr/>
                </a:tc>
                <a:extLst>
                  <a:ext uri="{0D108BD9-81ED-4DB2-BD59-A6C34878D82A}">
                    <a16:rowId xmlns:a16="http://schemas.microsoft.com/office/drawing/2014/main" val="4039866570"/>
                  </a:ext>
                </a:extLst>
              </a:tr>
              <a:tr h="370840">
                <a:tc>
                  <a:txBody>
                    <a:bodyPr/>
                    <a:lstStyle/>
                    <a:p>
                      <a:r>
                        <a:rPr lang="en-IN" dirty="0"/>
                        <a:t>Jumper</a:t>
                      </a:r>
                      <a:r>
                        <a:rPr lang="en-IN" baseline="0" dirty="0"/>
                        <a:t> Wires</a:t>
                      </a:r>
                      <a:endParaRPr lang="en-IN" dirty="0"/>
                    </a:p>
                  </a:txBody>
                  <a:tcPr/>
                </a:tc>
                <a:tc>
                  <a:txBody>
                    <a:bodyPr/>
                    <a:lstStyle/>
                    <a:p>
                      <a:r>
                        <a:rPr lang="en-IN" dirty="0"/>
                        <a:t>70</a:t>
                      </a:r>
                    </a:p>
                  </a:txBody>
                  <a:tcPr/>
                </a:tc>
                <a:extLst>
                  <a:ext uri="{0D108BD9-81ED-4DB2-BD59-A6C34878D82A}">
                    <a16:rowId xmlns:a16="http://schemas.microsoft.com/office/drawing/2014/main" val="3377942409"/>
                  </a:ext>
                </a:extLst>
              </a:tr>
              <a:tr h="370840">
                <a:tc>
                  <a:txBody>
                    <a:bodyPr/>
                    <a:lstStyle/>
                    <a:p>
                      <a:r>
                        <a:rPr lang="en-IN" dirty="0"/>
                        <a:t>Breadboard</a:t>
                      </a:r>
                    </a:p>
                  </a:txBody>
                  <a:tcPr/>
                </a:tc>
                <a:tc>
                  <a:txBody>
                    <a:bodyPr/>
                    <a:lstStyle/>
                    <a:p>
                      <a:r>
                        <a:rPr lang="en-IN" dirty="0"/>
                        <a:t>180</a:t>
                      </a:r>
                    </a:p>
                  </a:txBody>
                  <a:tcPr/>
                </a:tc>
                <a:extLst>
                  <a:ext uri="{0D108BD9-81ED-4DB2-BD59-A6C34878D82A}">
                    <a16:rowId xmlns:a16="http://schemas.microsoft.com/office/drawing/2014/main" val="3317465758"/>
                  </a:ext>
                </a:extLst>
              </a:tr>
              <a:tr h="370840">
                <a:tc>
                  <a:txBody>
                    <a:bodyPr/>
                    <a:lstStyle/>
                    <a:p>
                      <a:r>
                        <a:rPr lang="en-IN" dirty="0"/>
                        <a:t>Dispenser Bottle</a:t>
                      </a:r>
                    </a:p>
                  </a:txBody>
                  <a:tcPr/>
                </a:tc>
                <a:tc>
                  <a:txBody>
                    <a:bodyPr/>
                    <a:lstStyle/>
                    <a:p>
                      <a:r>
                        <a:rPr lang="en-IN" dirty="0"/>
                        <a:t>100</a:t>
                      </a:r>
                    </a:p>
                  </a:txBody>
                  <a:tcPr/>
                </a:tc>
                <a:extLst>
                  <a:ext uri="{0D108BD9-81ED-4DB2-BD59-A6C34878D82A}">
                    <a16:rowId xmlns:a16="http://schemas.microsoft.com/office/drawing/2014/main" val="1272713889"/>
                  </a:ext>
                </a:extLst>
              </a:tr>
            </a:tbl>
          </a:graphicData>
        </a:graphic>
      </p:graphicFrame>
    </p:spTree>
    <p:extLst>
      <p:ext uri="{BB962C8B-B14F-4D97-AF65-F5344CB8AC3E}">
        <p14:creationId xmlns:p14="http://schemas.microsoft.com/office/powerpoint/2010/main" val="6251460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990600"/>
            <a:ext cx="8596668" cy="1320800"/>
          </a:xfrm>
        </p:spPr>
        <p:txBody>
          <a:bodyPr/>
          <a:lstStyle/>
          <a:p>
            <a:pPr algn="ctr"/>
            <a:r>
              <a:rPr lang="en-IN" u="sng" dirty="0"/>
              <a:t>Improvements which can be done</a:t>
            </a:r>
            <a:br>
              <a:rPr lang="en-IN" u="sng" dirty="0"/>
            </a:br>
            <a:endParaRPr lang="en-IN" u="sng" dirty="0"/>
          </a:p>
        </p:txBody>
      </p:sp>
      <p:sp>
        <p:nvSpPr>
          <p:cNvPr id="3" name="Content Placeholder 2"/>
          <p:cNvSpPr>
            <a:spLocks noGrp="1"/>
          </p:cNvSpPr>
          <p:nvPr>
            <p:ph idx="1"/>
          </p:nvPr>
        </p:nvSpPr>
        <p:spPr>
          <a:xfrm>
            <a:off x="677334" y="2415541"/>
            <a:ext cx="8596668" cy="4509742"/>
          </a:xfrm>
        </p:spPr>
        <p:txBody>
          <a:bodyPr/>
          <a:lstStyle/>
          <a:p>
            <a:r>
              <a:rPr lang="en-IN" dirty="0"/>
              <a:t>We can replace the USB-cable, with Li-Ion rechargeable batteries to improve the portability of the project.</a:t>
            </a:r>
          </a:p>
          <a:p>
            <a:r>
              <a:rPr lang="en-IN" dirty="0"/>
              <a:t>We can use a higher torque producing Servo-motor, which can pour out more sanitiser from the bottle and too easily.</a:t>
            </a:r>
          </a:p>
          <a:p>
            <a:r>
              <a:rPr lang="en-IN" dirty="0"/>
              <a:t>We can give a better look to our project by covering the components by cardboard.</a:t>
            </a:r>
          </a:p>
          <a:p>
            <a:r>
              <a:rPr lang="en-IN" dirty="0"/>
              <a:t>Insulation of circuit can be improved by better positioning of components.</a:t>
            </a:r>
          </a:p>
          <a:p>
            <a:r>
              <a:rPr lang="en-IN" dirty="0"/>
              <a:t>We can also implement a spray type dispenser but it will add on the cost. </a:t>
            </a:r>
          </a:p>
        </p:txBody>
      </p:sp>
    </p:spTree>
    <p:extLst>
      <p:ext uri="{BB962C8B-B14F-4D97-AF65-F5344CB8AC3E}">
        <p14:creationId xmlns:p14="http://schemas.microsoft.com/office/powerpoint/2010/main" val="363840947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9214" y="1203960"/>
            <a:ext cx="8596668" cy="1320800"/>
          </a:xfrm>
        </p:spPr>
        <p:txBody>
          <a:bodyPr/>
          <a:lstStyle/>
          <a:p>
            <a:pPr algn="ctr"/>
            <a:r>
              <a:rPr lang="en-IN" u="sng" dirty="0"/>
              <a:t>Applications</a:t>
            </a:r>
          </a:p>
        </p:txBody>
      </p:sp>
      <p:sp>
        <p:nvSpPr>
          <p:cNvPr id="3" name="Content Placeholder 2"/>
          <p:cNvSpPr>
            <a:spLocks noGrp="1"/>
          </p:cNvSpPr>
          <p:nvPr>
            <p:ph idx="1"/>
          </p:nvPr>
        </p:nvSpPr>
        <p:spPr>
          <a:xfrm>
            <a:off x="1031119" y="2664598"/>
            <a:ext cx="8596668" cy="3880773"/>
          </a:xfrm>
        </p:spPr>
        <p:txBody>
          <a:bodyPr/>
          <a:lstStyle/>
          <a:p>
            <a:r>
              <a:rPr lang="en-IN" dirty="0"/>
              <a:t>Can be used in Public Places like Malls, Shops, Stations , Airports etc.</a:t>
            </a:r>
          </a:p>
          <a:p>
            <a:pPr marL="0" indent="0">
              <a:buNone/>
            </a:pPr>
            <a:endParaRPr lang="en-IN" dirty="0"/>
          </a:p>
          <a:p>
            <a:r>
              <a:rPr lang="en-IN" dirty="0"/>
              <a:t>Can be used at homes for guests.</a:t>
            </a:r>
          </a:p>
          <a:p>
            <a:pPr marL="0" indent="0">
              <a:buNone/>
            </a:pPr>
            <a:endParaRPr lang="en-IN" dirty="0"/>
          </a:p>
          <a:p>
            <a:r>
              <a:rPr lang="en-US" dirty="0"/>
              <a:t>Can be used in conjunction with </a:t>
            </a:r>
            <a:r>
              <a:rPr lang="en-US" b="1" dirty="0"/>
              <a:t>automatic</a:t>
            </a:r>
            <a:r>
              <a:rPr lang="en-US" dirty="0"/>
              <a:t> faucets in public restrooms.</a:t>
            </a:r>
            <a:endParaRPr lang="en-IN" dirty="0"/>
          </a:p>
          <a:p>
            <a:endParaRPr lang="en-IN" dirty="0"/>
          </a:p>
        </p:txBody>
      </p:sp>
    </p:spTree>
    <p:extLst>
      <p:ext uri="{BB962C8B-B14F-4D97-AF65-F5344CB8AC3E}">
        <p14:creationId xmlns:p14="http://schemas.microsoft.com/office/powerpoint/2010/main" val="401287110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374469"/>
            <a:ext cx="8596668" cy="1320800"/>
          </a:xfrm>
        </p:spPr>
        <p:txBody>
          <a:bodyPr/>
          <a:lstStyle/>
          <a:p>
            <a:pPr algn="ctr"/>
            <a:r>
              <a:rPr lang="en-IN" u="sng" dirty="0"/>
              <a:t>Conclusion</a:t>
            </a:r>
          </a:p>
        </p:txBody>
      </p:sp>
      <p:sp>
        <p:nvSpPr>
          <p:cNvPr id="3" name="Content Placeholder 2"/>
          <p:cNvSpPr>
            <a:spLocks noGrp="1"/>
          </p:cNvSpPr>
          <p:nvPr>
            <p:ph idx="1"/>
          </p:nvPr>
        </p:nvSpPr>
        <p:spPr>
          <a:xfrm>
            <a:off x="677334" y="1368109"/>
            <a:ext cx="8596668" cy="3880773"/>
          </a:xfrm>
        </p:spPr>
        <p:txBody>
          <a:bodyPr>
            <a:normAutofit lnSpcReduction="10000"/>
          </a:bodyPr>
          <a:lstStyle/>
          <a:p>
            <a:r>
              <a:rPr lang="en-IN" dirty="0"/>
              <a:t>Our project is a mini prototype of advanced industrialized automatic hand sanitizer available in the market, where we can add a lot of functions to it using IoT but due to COVID, we weren’t able to do it remotely and also difficulties in procuring equipment’s can’t be ignored. </a:t>
            </a:r>
          </a:p>
          <a:p>
            <a:r>
              <a:rPr lang="en-IN" dirty="0"/>
              <a:t>In these times of social distancing and regular sanitization, this project gives the appropriate and revolutionized version of it where a person can sanitize himself/herself without actually touching the dispenser.</a:t>
            </a:r>
          </a:p>
          <a:p>
            <a:r>
              <a:rPr lang="en-IN" dirty="0"/>
              <a:t>This project offers following positives:</a:t>
            </a:r>
          </a:p>
          <a:p>
            <a:pPr lvl="1">
              <a:buFont typeface="+mj-lt"/>
              <a:buAutoNum type="arabicPeriod"/>
            </a:pPr>
            <a:r>
              <a:rPr lang="en-IN" dirty="0"/>
              <a:t>Easy to use.</a:t>
            </a:r>
          </a:p>
          <a:p>
            <a:pPr lvl="1">
              <a:buFont typeface="+mj-lt"/>
              <a:buAutoNum type="arabicPeriod"/>
            </a:pPr>
            <a:r>
              <a:rPr lang="en-IN" dirty="0"/>
              <a:t>Cheap and reusable.</a:t>
            </a:r>
          </a:p>
          <a:p>
            <a:pPr lvl="1">
              <a:buFont typeface="+mj-lt"/>
              <a:buAutoNum type="arabicPeriod"/>
            </a:pPr>
            <a:r>
              <a:rPr lang="en-IN" dirty="0"/>
              <a:t>Maintains social distancing.</a:t>
            </a:r>
          </a:p>
          <a:p>
            <a:pPr lvl="1">
              <a:buFont typeface="+mj-lt"/>
              <a:buAutoNum type="arabicPeriod"/>
            </a:pPr>
            <a:r>
              <a:rPr lang="en-IN" dirty="0"/>
              <a:t>Delivers a standard dose.</a:t>
            </a:r>
          </a:p>
        </p:txBody>
      </p:sp>
    </p:spTree>
    <p:extLst>
      <p:ext uri="{BB962C8B-B14F-4D97-AF65-F5344CB8AC3E}">
        <p14:creationId xmlns:p14="http://schemas.microsoft.com/office/powerpoint/2010/main" val="289172515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u="sng" dirty="0"/>
              <a:t>References</a:t>
            </a:r>
          </a:p>
        </p:txBody>
      </p:sp>
      <p:sp>
        <p:nvSpPr>
          <p:cNvPr id="3" name="Content Placeholder 2"/>
          <p:cNvSpPr>
            <a:spLocks noGrp="1"/>
          </p:cNvSpPr>
          <p:nvPr>
            <p:ph idx="1"/>
          </p:nvPr>
        </p:nvSpPr>
        <p:spPr/>
        <p:txBody>
          <a:bodyPr/>
          <a:lstStyle/>
          <a:p>
            <a:r>
              <a:rPr lang="en-IN" dirty="0">
                <a:hlinkClick r:id="rId2"/>
              </a:rPr>
              <a:t>https://www.wikipedia.org/</a:t>
            </a:r>
            <a:endParaRPr lang="en-IN" dirty="0"/>
          </a:p>
          <a:p>
            <a:r>
              <a:rPr lang="en-IN" dirty="0">
                <a:hlinkClick r:id="rId3"/>
              </a:rPr>
              <a:t>https://www.digikey.com/en/maker/blogs/</a:t>
            </a:r>
            <a:endParaRPr lang="en-IN" dirty="0"/>
          </a:p>
          <a:p>
            <a:r>
              <a:rPr lang="en-IN" dirty="0">
                <a:hlinkClick r:id="rId4"/>
              </a:rPr>
              <a:t>https://www.electrical4u.com/what-is-servo-motor/</a:t>
            </a:r>
            <a:endParaRPr lang="en-IN" dirty="0"/>
          </a:p>
          <a:p>
            <a:r>
              <a:rPr lang="en-IN" dirty="0">
                <a:hlinkClick r:id="rId5"/>
              </a:rPr>
              <a:t>https://www.fierceelectronics.com/sensors/what-ultrasonic-sensor#:~:text=An%20ultrasonic%20sensor%20is%20an,sound%20that%20humans%20can%20hear</a:t>
            </a:r>
            <a:endParaRPr lang="en-IN" dirty="0"/>
          </a:p>
          <a:p>
            <a:endParaRPr lang="en-IN" dirty="0"/>
          </a:p>
          <a:p>
            <a:endParaRPr lang="en-IN" dirty="0"/>
          </a:p>
          <a:p>
            <a:endParaRPr lang="en-IN" dirty="0"/>
          </a:p>
        </p:txBody>
      </p:sp>
    </p:spTree>
    <p:extLst>
      <p:ext uri="{BB962C8B-B14F-4D97-AF65-F5344CB8AC3E}">
        <p14:creationId xmlns:p14="http://schemas.microsoft.com/office/powerpoint/2010/main" val="11495399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9220" y="566057"/>
            <a:ext cx="8596668" cy="1320800"/>
          </a:xfrm>
        </p:spPr>
        <p:txBody>
          <a:bodyPr/>
          <a:lstStyle/>
          <a:p>
            <a:pPr algn="ctr"/>
            <a:r>
              <a:rPr lang="en-IN" u="sng" dirty="0"/>
              <a:t>Introduction</a:t>
            </a:r>
          </a:p>
        </p:txBody>
      </p:sp>
      <p:sp>
        <p:nvSpPr>
          <p:cNvPr id="3" name="Content Placeholder 2"/>
          <p:cNvSpPr>
            <a:spLocks noGrp="1"/>
          </p:cNvSpPr>
          <p:nvPr>
            <p:ph idx="1"/>
          </p:nvPr>
        </p:nvSpPr>
        <p:spPr>
          <a:xfrm>
            <a:off x="1069220" y="1886857"/>
            <a:ext cx="8596668" cy="3880773"/>
          </a:xfrm>
        </p:spPr>
        <p:txBody>
          <a:bodyPr>
            <a:normAutofit/>
          </a:bodyPr>
          <a:lstStyle/>
          <a:p>
            <a:r>
              <a:rPr lang="en-US" sz="1600" dirty="0"/>
              <a:t>The COVID-19 pandemic has radically affected life for almost everyone around the globe, and makers are no exception. </a:t>
            </a:r>
          </a:p>
          <a:p>
            <a:r>
              <a:rPr lang="en-US" sz="1600" dirty="0"/>
              <a:t>With everyone being more careful of their interactions with humans and objects, personal hygiene has taken serious precedence over all other factors in public space. A lot of public places have hand sanitizers for visitors, but they need to be manually pressed.</a:t>
            </a:r>
          </a:p>
          <a:p>
            <a:r>
              <a:rPr lang="en-US" sz="1600" dirty="0"/>
              <a:t>To avoid any contact at all, some no-touch hand sanitizer dispensers are commercially available, but they are expensive and most off-the-shelf commercial sanitizers cannot be automated.</a:t>
            </a:r>
          </a:p>
          <a:p>
            <a:r>
              <a:rPr lang="en-US" sz="1600" dirty="0"/>
              <a:t> In this project, we create a contactless hand sanitizer dispenser that can be used for any press-to-release hand sanitizer available in the market.</a:t>
            </a:r>
          </a:p>
          <a:p>
            <a:r>
              <a:rPr lang="en-US" sz="1600" dirty="0"/>
              <a:t>The project uses an Arduino Uno, an HCSR04 Ultrasonic sensor, and a servo motor. The system is adjustable to accommodate most sanitizer bottles</a:t>
            </a:r>
            <a:r>
              <a:rPr lang="en-US" dirty="0"/>
              <a:t>.</a:t>
            </a:r>
          </a:p>
          <a:p>
            <a:endParaRPr lang="en-IN" dirty="0"/>
          </a:p>
        </p:txBody>
      </p:sp>
    </p:spTree>
    <p:extLst>
      <p:ext uri="{BB962C8B-B14F-4D97-AF65-F5344CB8AC3E}">
        <p14:creationId xmlns:p14="http://schemas.microsoft.com/office/powerpoint/2010/main" val="28985259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2523" y="121920"/>
            <a:ext cx="4504266" cy="661851"/>
          </a:xfrm>
        </p:spPr>
        <p:txBody>
          <a:bodyPr/>
          <a:lstStyle/>
          <a:p>
            <a:r>
              <a:rPr lang="en-IN" u="sng" dirty="0" smtClean="0"/>
              <a:t>Water Stress in India</a:t>
            </a:r>
            <a:endParaRPr lang="en-IN" u="sng" dirty="0"/>
          </a:p>
        </p:txBody>
      </p:sp>
      <p:pic>
        <p:nvPicPr>
          <p:cNvPr id="4" name="Picture 3" descr="India's Water Scarcity is Increasing, Threatening Millions of People"/>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05041" y="1151481"/>
            <a:ext cx="7630250" cy="4239124"/>
          </a:xfrm>
          <a:prstGeom prst="rect">
            <a:avLst/>
          </a:prstGeom>
          <a:noFill/>
          <a:ln>
            <a:noFill/>
          </a:ln>
        </p:spPr>
      </p:pic>
      <p:sp>
        <p:nvSpPr>
          <p:cNvPr id="5" name="TextBox 4"/>
          <p:cNvSpPr txBox="1"/>
          <p:nvPr/>
        </p:nvSpPr>
        <p:spPr>
          <a:xfrm>
            <a:off x="1505041" y="5758315"/>
            <a:ext cx="7506788" cy="646331"/>
          </a:xfrm>
          <a:prstGeom prst="rect">
            <a:avLst/>
          </a:prstGeom>
          <a:noFill/>
        </p:spPr>
        <p:txBody>
          <a:bodyPr wrap="square" rtlCol="0">
            <a:spAutoFit/>
          </a:bodyPr>
          <a:lstStyle/>
          <a:p>
            <a:pPr marL="285750" indent="-285750">
              <a:buFont typeface="Wingdings" panose="05000000000000000000" pitchFamily="2" charset="2"/>
              <a:buChar char="§"/>
            </a:pPr>
            <a:r>
              <a:rPr lang="en-US" dirty="0"/>
              <a:t>Sanitizers are the pickup option for places with water stress</a:t>
            </a:r>
            <a:r>
              <a:rPr lang="en-US" dirty="0" smtClean="0"/>
              <a:t>. In </a:t>
            </a:r>
            <a:r>
              <a:rPr lang="en-US" dirty="0"/>
              <a:t>India alone 54% faces high to extremely high water stress.</a:t>
            </a:r>
            <a:endParaRPr lang="en-IN" dirty="0"/>
          </a:p>
        </p:txBody>
      </p:sp>
    </p:spTree>
    <p:extLst>
      <p:ext uri="{BB962C8B-B14F-4D97-AF65-F5344CB8AC3E}">
        <p14:creationId xmlns:p14="http://schemas.microsoft.com/office/powerpoint/2010/main" val="1463254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1028700"/>
            <a:ext cx="8596668" cy="1320800"/>
          </a:xfrm>
        </p:spPr>
        <p:txBody>
          <a:bodyPr/>
          <a:lstStyle/>
          <a:p>
            <a:r>
              <a:rPr lang="en-IN" u="sng" dirty="0"/>
              <a:t>Components Used</a:t>
            </a:r>
            <a:r>
              <a:rPr lang="en-IN" dirty="0"/>
              <a:t>:</a:t>
            </a:r>
          </a:p>
        </p:txBody>
      </p:sp>
      <p:sp>
        <p:nvSpPr>
          <p:cNvPr id="3" name="Content Placeholder 2"/>
          <p:cNvSpPr>
            <a:spLocks noGrp="1"/>
          </p:cNvSpPr>
          <p:nvPr>
            <p:ph idx="1"/>
          </p:nvPr>
        </p:nvSpPr>
        <p:spPr>
          <a:xfrm>
            <a:off x="677334" y="2204720"/>
            <a:ext cx="8596668" cy="3880773"/>
          </a:xfrm>
        </p:spPr>
        <p:txBody>
          <a:bodyPr>
            <a:normAutofit/>
          </a:bodyPr>
          <a:lstStyle/>
          <a:p>
            <a:r>
              <a:rPr lang="en-IN" sz="2000" dirty="0">
                <a:solidFill>
                  <a:schemeClr val="tx1"/>
                </a:solidFill>
              </a:rPr>
              <a:t> </a:t>
            </a:r>
            <a:r>
              <a:rPr lang="en-IN" sz="2200" dirty="0">
                <a:solidFill>
                  <a:schemeClr val="accent1"/>
                </a:solidFill>
                <a:hlinkClick r:id="rId2">
                  <a:extLst>
                    <a:ext uri="{A12FA001-AC4F-418D-AE19-62706E023703}">
                      <ahyp:hlinkClr xmlns="" xmlns:ahyp="http://schemas.microsoft.com/office/drawing/2018/hyperlinkcolor" val="tx"/>
                    </a:ext>
                  </a:extLst>
                </a:hlinkClick>
              </a:rPr>
              <a:t>Arduino Uno</a:t>
            </a:r>
            <a:endParaRPr lang="en-IN" sz="2200" dirty="0">
              <a:solidFill>
                <a:schemeClr val="accent1"/>
              </a:solidFill>
            </a:endParaRPr>
          </a:p>
          <a:p>
            <a:r>
              <a:rPr lang="en-IN" sz="2200" dirty="0">
                <a:solidFill>
                  <a:schemeClr val="accent1"/>
                </a:solidFill>
              </a:rPr>
              <a:t> </a:t>
            </a:r>
            <a:r>
              <a:rPr lang="en-IN" sz="2200" dirty="0">
                <a:solidFill>
                  <a:schemeClr val="accent1"/>
                </a:solidFill>
                <a:hlinkClick r:id="rId3">
                  <a:extLst>
                    <a:ext uri="{A12FA001-AC4F-418D-AE19-62706E023703}">
                      <ahyp:hlinkClr xmlns="" xmlns:ahyp="http://schemas.microsoft.com/office/drawing/2018/hyperlinkcolor" val="tx"/>
                    </a:ext>
                  </a:extLst>
                </a:hlinkClick>
              </a:rPr>
              <a:t>Ultrasonic Sensor HC-SR04</a:t>
            </a:r>
            <a:endParaRPr lang="en-IN" sz="2200" dirty="0">
              <a:solidFill>
                <a:schemeClr val="accent1"/>
              </a:solidFill>
            </a:endParaRPr>
          </a:p>
          <a:p>
            <a:r>
              <a:rPr lang="en-IN" sz="2200" dirty="0">
                <a:solidFill>
                  <a:schemeClr val="accent1"/>
                </a:solidFill>
                <a:hlinkClick r:id="rId4">
                  <a:extLst>
                    <a:ext uri="{A12FA001-AC4F-418D-AE19-62706E023703}">
                      <ahyp:hlinkClr xmlns="" xmlns:ahyp="http://schemas.microsoft.com/office/drawing/2018/hyperlinkcolor" val="tx"/>
                    </a:ext>
                  </a:extLst>
                </a:hlinkClick>
              </a:rPr>
              <a:t> Jumper Cables</a:t>
            </a:r>
            <a:endParaRPr lang="en-IN" sz="2200" dirty="0">
              <a:solidFill>
                <a:schemeClr val="accent1"/>
              </a:solidFill>
            </a:endParaRPr>
          </a:p>
          <a:p>
            <a:r>
              <a:rPr lang="en-IN" sz="2200" dirty="0">
                <a:solidFill>
                  <a:schemeClr val="tx1"/>
                </a:solidFill>
              </a:rPr>
              <a:t> </a:t>
            </a:r>
            <a:r>
              <a:rPr lang="en-IN" sz="2200" dirty="0">
                <a:solidFill>
                  <a:schemeClr val="accent1"/>
                </a:solidFill>
                <a:hlinkClick r:id="rId5">
                  <a:extLst>
                    <a:ext uri="{A12FA001-AC4F-418D-AE19-62706E023703}">
                      <ahyp:hlinkClr xmlns="" xmlns:ahyp="http://schemas.microsoft.com/office/drawing/2018/hyperlinkcolor" val="tx"/>
                    </a:ext>
                  </a:extLst>
                </a:hlinkClick>
              </a:rPr>
              <a:t>Servo Motor</a:t>
            </a:r>
            <a:r>
              <a:rPr lang="en-IN" sz="2200" u="sng" dirty="0">
                <a:solidFill>
                  <a:schemeClr val="accent1"/>
                </a:solidFill>
              </a:rPr>
              <a:t> MG995</a:t>
            </a:r>
            <a:endParaRPr lang="en-IN" sz="2200" u="sng" dirty="0">
              <a:solidFill>
                <a:schemeClr val="tx1"/>
              </a:solidFill>
            </a:endParaRPr>
          </a:p>
          <a:p>
            <a:r>
              <a:rPr lang="en-IN" sz="2200" dirty="0">
                <a:solidFill>
                  <a:schemeClr val="tx1"/>
                </a:solidFill>
              </a:rPr>
              <a:t> </a:t>
            </a:r>
            <a:r>
              <a:rPr lang="en-IN" sz="2200" dirty="0">
                <a:solidFill>
                  <a:schemeClr val="accent1"/>
                </a:solidFill>
                <a:hlinkClick r:id="rId6">
                  <a:extLst>
                    <a:ext uri="{A12FA001-AC4F-418D-AE19-62706E023703}">
                      <ahyp:hlinkClr xmlns="" xmlns:ahyp="http://schemas.microsoft.com/office/drawing/2018/hyperlinkcolor" val="tx"/>
                    </a:ext>
                  </a:extLst>
                </a:hlinkClick>
              </a:rPr>
              <a:t>Breadboard</a:t>
            </a:r>
            <a:endParaRPr lang="en-IN" sz="2200" dirty="0">
              <a:solidFill>
                <a:schemeClr val="accent1"/>
              </a:solidFill>
            </a:endParaRPr>
          </a:p>
          <a:p>
            <a:r>
              <a:rPr lang="en-IN" sz="2200" dirty="0">
                <a:solidFill>
                  <a:schemeClr val="tx1"/>
                </a:solidFill>
              </a:rPr>
              <a:t> </a:t>
            </a:r>
            <a:r>
              <a:rPr lang="en-IN" sz="2200" dirty="0">
                <a:solidFill>
                  <a:schemeClr val="accent1"/>
                </a:solidFill>
              </a:rPr>
              <a:t>Dispenser</a:t>
            </a:r>
            <a:endParaRPr lang="en-IN" sz="2200" dirty="0">
              <a:solidFill>
                <a:schemeClr val="tx1"/>
              </a:solidFill>
            </a:endParaRPr>
          </a:p>
          <a:p>
            <a:r>
              <a:rPr lang="en-IN" sz="2200" dirty="0"/>
              <a:t> </a:t>
            </a:r>
            <a:r>
              <a:rPr lang="en-IN" sz="2200" u="sng" dirty="0">
                <a:solidFill>
                  <a:schemeClr val="accent1"/>
                </a:solidFill>
              </a:rPr>
              <a:t>USB Cable</a:t>
            </a:r>
          </a:p>
        </p:txBody>
      </p:sp>
    </p:spTree>
    <p:extLst>
      <p:ext uri="{BB962C8B-B14F-4D97-AF65-F5344CB8AC3E}">
        <p14:creationId xmlns:p14="http://schemas.microsoft.com/office/powerpoint/2010/main" val="16151440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Arduino Uno - R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03181" y="3463310"/>
            <a:ext cx="3144973" cy="314497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77334" y="200297"/>
            <a:ext cx="8596668" cy="1320800"/>
          </a:xfrm>
        </p:spPr>
        <p:txBody>
          <a:bodyPr/>
          <a:lstStyle/>
          <a:p>
            <a:pPr algn="ctr"/>
            <a:r>
              <a:rPr lang="en-IN" dirty="0"/>
              <a:t>Q) What is an Arduino Uno?</a:t>
            </a:r>
          </a:p>
        </p:txBody>
      </p:sp>
      <p:sp>
        <p:nvSpPr>
          <p:cNvPr id="3" name="Content Placeholder 2"/>
          <p:cNvSpPr>
            <a:spLocks noGrp="1"/>
          </p:cNvSpPr>
          <p:nvPr>
            <p:ph idx="1"/>
          </p:nvPr>
        </p:nvSpPr>
        <p:spPr>
          <a:xfrm>
            <a:off x="677334" y="1155024"/>
            <a:ext cx="8596668" cy="3880773"/>
          </a:xfrm>
        </p:spPr>
        <p:txBody>
          <a:bodyPr>
            <a:normAutofit/>
          </a:bodyPr>
          <a:lstStyle/>
          <a:p>
            <a:r>
              <a:rPr lang="en-US" dirty="0"/>
              <a:t>The </a:t>
            </a:r>
            <a:r>
              <a:rPr lang="en-US" b="1" dirty="0"/>
              <a:t>Arduino Uno</a:t>
            </a:r>
            <a:r>
              <a:rPr lang="en-US" dirty="0"/>
              <a:t> is an open source microcontroller board based on the </a:t>
            </a:r>
            <a:r>
              <a:rPr lang="en-US" dirty="0">
                <a:solidFill>
                  <a:schemeClr val="tx1">
                    <a:lumMod val="85000"/>
                    <a:lumOff val="15000"/>
                  </a:schemeClr>
                </a:solidFill>
              </a:rPr>
              <a:t>Microchip ATmega328P</a:t>
            </a:r>
            <a:r>
              <a:rPr lang="en-US" dirty="0"/>
              <a:t> microcontroller and developed by Arduino.cc.</a:t>
            </a:r>
            <a:r>
              <a:rPr lang="en-US" baseline="30000" dirty="0"/>
              <a:t> </a:t>
            </a:r>
            <a:r>
              <a:rPr lang="en-US" dirty="0"/>
              <a:t>The board is equipped with sets of digital and analog input/output (I/O) pins that may be interfaced to various expansion boards (shields) and other circuits. The board has 14 digital I/O pins (six capable of PWM output), 6 analog I/O pins, and is programmable with the Arduino IDE (Integrated Development Environment), via a type B USB cable. It can be powered by the USB cable or by an external 9V Battery, though it accepts voltages between 7 and 20 volts.</a:t>
            </a:r>
            <a:endParaRPr lang="en-IN" dirty="0"/>
          </a:p>
        </p:txBody>
      </p:sp>
    </p:spTree>
    <p:extLst>
      <p:ext uri="{BB962C8B-B14F-4D97-AF65-F5344CB8AC3E}">
        <p14:creationId xmlns:p14="http://schemas.microsoft.com/office/powerpoint/2010/main" val="14168354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7054" y="52251"/>
            <a:ext cx="1948615" cy="653143"/>
          </a:xfrm>
        </p:spPr>
        <p:txBody>
          <a:bodyPr>
            <a:normAutofit fontScale="90000"/>
          </a:bodyPr>
          <a:lstStyle/>
          <a:p>
            <a:r>
              <a:rPr lang="en-IN" sz="2200" u="sng" dirty="0"/>
              <a:t>Pin</a:t>
            </a:r>
            <a:r>
              <a:rPr lang="en-IN" u="sng" dirty="0"/>
              <a:t> </a:t>
            </a:r>
            <a:r>
              <a:rPr lang="en-IN" sz="2200" u="sng" dirty="0"/>
              <a:t>Description</a:t>
            </a:r>
            <a:r>
              <a:rPr lang="en-IN" u="sng" dirty="0"/>
              <a:t/>
            </a:r>
            <a:br>
              <a:rPr lang="en-IN" u="sng" dirty="0"/>
            </a:br>
            <a:endParaRPr lang="en-IN" u="sng"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32867731"/>
              </p:ext>
            </p:extLst>
          </p:nvPr>
        </p:nvGraphicFramePr>
        <p:xfrm>
          <a:off x="564652" y="705394"/>
          <a:ext cx="9510711" cy="5902960"/>
        </p:xfrm>
        <a:graphic>
          <a:graphicData uri="http://schemas.openxmlformats.org/drawingml/2006/table">
            <a:tbl>
              <a:tblPr firstRow="1" bandRow="1">
                <a:tableStyleId>{5C22544A-7EE6-4342-B048-85BDC9FD1C3A}</a:tableStyleId>
              </a:tblPr>
              <a:tblGrid>
                <a:gridCol w="3170237">
                  <a:extLst>
                    <a:ext uri="{9D8B030D-6E8A-4147-A177-3AD203B41FA5}">
                      <a16:colId xmlns:a16="http://schemas.microsoft.com/office/drawing/2014/main" val="2409756516"/>
                    </a:ext>
                  </a:extLst>
                </a:gridCol>
                <a:gridCol w="3170237">
                  <a:extLst>
                    <a:ext uri="{9D8B030D-6E8A-4147-A177-3AD203B41FA5}">
                      <a16:colId xmlns:a16="http://schemas.microsoft.com/office/drawing/2014/main" val="3293883159"/>
                    </a:ext>
                  </a:extLst>
                </a:gridCol>
                <a:gridCol w="3170237">
                  <a:extLst>
                    <a:ext uri="{9D8B030D-6E8A-4147-A177-3AD203B41FA5}">
                      <a16:colId xmlns:a16="http://schemas.microsoft.com/office/drawing/2014/main" val="1404237466"/>
                    </a:ext>
                  </a:extLst>
                </a:gridCol>
              </a:tblGrid>
              <a:tr h="370840">
                <a:tc>
                  <a:txBody>
                    <a:bodyPr/>
                    <a:lstStyle/>
                    <a:p>
                      <a:r>
                        <a:rPr lang="en-IN" sz="1100" b="1" i="0" kern="1200" dirty="0">
                          <a:solidFill>
                            <a:schemeClr val="lt1"/>
                          </a:solidFill>
                          <a:effectLst/>
                          <a:latin typeface="+mn-lt"/>
                          <a:ea typeface="+mn-ea"/>
                          <a:cs typeface="+mn-cs"/>
                        </a:rPr>
                        <a:t>Pin Category</a:t>
                      </a:r>
                      <a:endParaRPr lang="en-IN" sz="1100" dirty="0"/>
                    </a:p>
                  </a:txBody>
                  <a:tcPr/>
                </a:tc>
                <a:tc>
                  <a:txBody>
                    <a:bodyPr/>
                    <a:lstStyle/>
                    <a:p>
                      <a:r>
                        <a:rPr lang="en-IN" sz="1100" b="1" i="0" kern="1200" dirty="0">
                          <a:solidFill>
                            <a:schemeClr val="lt1"/>
                          </a:solidFill>
                          <a:effectLst/>
                          <a:latin typeface="+mn-lt"/>
                          <a:ea typeface="+mn-ea"/>
                          <a:cs typeface="+mn-cs"/>
                        </a:rPr>
                        <a:t>Pin Name</a:t>
                      </a:r>
                      <a:endParaRPr lang="en-IN" sz="1100" dirty="0"/>
                    </a:p>
                  </a:txBody>
                  <a:tcPr/>
                </a:tc>
                <a:tc>
                  <a:txBody>
                    <a:bodyPr/>
                    <a:lstStyle/>
                    <a:p>
                      <a:pPr fontAlgn="t"/>
                      <a:r>
                        <a:rPr lang="en-IN" sz="1100" b="1" dirty="0">
                          <a:effectLst/>
                        </a:rPr>
                        <a:t>Details</a:t>
                      </a:r>
                      <a:endParaRPr lang="en-IN" sz="1100" dirty="0">
                        <a:effectLst/>
                      </a:endParaRPr>
                    </a:p>
                  </a:txBody>
                  <a:tcPr/>
                </a:tc>
                <a:extLst>
                  <a:ext uri="{0D108BD9-81ED-4DB2-BD59-A6C34878D82A}">
                    <a16:rowId xmlns:a16="http://schemas.microsoft.com/office/drawing/2014/main" val="895936211"/>
                  </a:ext>
                </a:extLst>
              </a:tr>
              <a:tr h="370840">
                <a:tc>
                  <a:txBody>
                    <a:bodyPr/>
                    <a:lstStyle/>
                    <a:p>
                      <a:r>
                        <a:rPr lang="en-IN" sz="1100" b="0" i="0" kern="1200" dirty="0">
                          <a:solidFill>
                            <a:schemeClr val="dk1"/>
                          </a:solidFill>
                          <a:effectLst/>
                          <a:latin typeface="+mn-lt"/>
                          <a:ea typeface="+mn-ea"/>
                          <a:cs typeface="+mn-cs"/>
                        </a:rPr>
                        <a:t>Power</a:t>
                      </a:r>
                      <a:endParaRPr lang="en-IN" sz="1100" dirty="0"/>
                    </a:p>
                  </a:txBody>
                  <a:tcPr/>
                </a:tc>
                <a:tc>
                  <a:txBody>
                    <a:bodyPr/>
                    <a:lstStyle/>
                    <a:p>
                      <a:r>
                        <a:rPr lang="en-IN" sz="1100" b="0" i="0" kern="1200" dirty="0">
                          <a:solidFill>
                            <a:schemeClr val="dk1"/>
                          </a:solidFill>
                          <a:effectLst/>
                          <a:latin typeface="+mn-lt"/>
                          <a:ea typeface="+mn-ea"/>
                          <a:cs typeface="+mn-cs"/>
                        </a:rPr>
                        <a:t>Vin, 3.3V, 5V, GND</a:t>
                      </a:r>
                      <a:endParaRPr lang="en-IN" sz="1100" dirty="0"/>
                    </a:p>
                  </a:txBody>
                  <a:tcPr/>
                </a:tc>
                <a:tc>
                  <a:txBody>
                    <a:bodyPr/>
                    <a:lstStyle/>
                    <a:p>
                      <a:r>
                        <a:rPr lang="en-US" sz="1100" b="0" i="0" kern="1200" dirty="0">
                          <a:solidFill>
                            <a:schemeClr val="dk1"/>
                          </a:solidFill>
                          <a:effectLst/>
                          <a:latin typeface="+mn-lt"/>
                          <a:ea typeface="+mn-ea"/>
                          <a:cs typeface="+mn-cs"/>
                        </a:rPr>
                        <a:t>Vin: Input voltage to Arduino when using an external power source.</a:t>
                      </a:r>
                    </a:p>
                    <a:p>
                      <a:r>
                        <a:rPr lang="en-US" sz="1100" b="0" i="0" kern="1200" dirty="0">
                          <a:solidFill>
                            <a:schemeClr val="dk1"/>
                          </a:solidFill>
                          <a:effectLst/>
                          <a:latin typeface="+mn-lt"/>
                          <a:ea typeface="+mn-ea"/>
                          <a:cs typeface="+mn-cs"/>
                        </a:rPr>
                        <a:t>5V: Regulated power supply used to power microcontroller and other components on the board.</a:t>
                      </a:r>
                    </a:p>
                    <a:p>
                      <a:r>
                        <a:rPr lang="en-US" sz="1100" b="0" i="0" kern="1200" dirty="0">
                          <a:solidFill>
                            <a:schemeClr val="dk1"/>
                          </a:solidFill>
                          <a:effectLst/>
                          <a:latin typeface="+mn-lt"/>
                          <a:ea typeface="+mn-ea"/>
                          <a:cs typeface="+mn-cs"/>
                        </a:rPr>
                        <a:t>3.3V: 3.3V supply generated by on-board voltage regulator. Maximum current draw is 50mA.</a:t>
                      </a:r>
                    </a:p>
                    <a:p>
                      <a:r>
                        <a:rPr lang="en-US" sz="1100" b="0" i="0" kern="1200" dirty="0">
                          <a:solidFill>
                            <a:schemeClr val="dk1"/>
                          </a:solidFill>
                          <a:effectLst/>
                          <a:latin typeface="+mn-lt"/>
                          <a:ea typeface="+mn-ea"/>
                          <a:cs typeface="+mn-cs"/>
                        </a:rPr>
                        <a:t>GND: ground pins.</a:t>
                      </a:r>
                    </a:p>
                    <a:p>
                      <a:endParaRPr lang="en-IN" sz="1100" dirty="0"/>
                    </a:p>
                  </a:txBody>
                  <a:tcPr/>
                </a:tc>
                <a:extLst>
                  <a:ext uri="{0D108BD9-81ED-4DB2-BD59-A6C34878D82A}">
                    <a16:rowId xmlns:a16="http://schemas.microsoft.com/office/drawing/2014/main" val="30567161"/>
                  </a:ext>
                </a:extLst>
              </a:tr>
              <a:tr h="370840">
                <a:tc>
                  <a:txBody>
                    <a:bodyPr/>
                    <a:lstStyle/>
                    <a:p>
                      <a:r>
                        <a:rPr lang="en-IN" sz="1100" b="0" i="0" kern="1200" dirty="0">
                          <a:solidFill>
                            <a:schemeClr val="dk1"/>
                          </a:solidFill>
                          <a:effectLst/>
                          <a:latin typeface="+mn-lt"/>
                          <a:ea typeface="+mn-ea"/>
                          <a:cs typeface="+mn-cs"/>
                        </a:rPr>
                        <a:t>Reset</a:t>
                      </a:r>
                      <a:endParaRPr lang="en-IN" sz="1100" dirty="0"/>
                    </a:p>
                  </a:txBody>
                  <a:tcPr/>
                </a:tc>
                <a:tc>
                  <a:txBody>
                    <a:bodyPr/>
                    <a:lstStyle/>
                    <a:p>
                      <a:r>
                        <a:rPr lang="en-IN" sz="1100" b="0" i="0" kern="1200" dirty="0">
                          <a:solidFill>
                            <a:schemeClr val="dk1"/>
                          </a:solidFill>
                          <a:effectLst/>
                          <a:latin typeface="+mn-lt"/>
                          <a:ea typeface="+mn-ea"/>
                          <a:cs typeface="+mn-cs"/>
                        </a:rPr>
                        <a:t>Reset</a:t>
                      </a:r>
                      <a:endParaRPr lang="en-IN" sz="1100" dirty="0"/>
                    </a:p>
                  </a:txBody>
                  <a:tcPr/>
                </a:tc>
                <a:tc>
                  <a:txBody>
                    <a:bodyPr/>
                    <a:lstStyle/>
                    <a:p>
                      <a:r>
                        <a:rPr lang="en-IN" sz="1100" b="0" i="0" kern="1200" dirty="0">
                          <a:solidFill>
                            <a:schemeClr val="dk1"/>
                          </a:solidFill>
                          <a:effectLst/>
                          <a:latin typeface="+mn-lt"/>
                          <a:ea typeface="+mn-ea"/>
                          <a:cs typeface="+mn-cs"/>
                        </a:rPr>
                        <a:t>Resets the microcontroller.</a:t>
                      </a:r>
                      <a:endParaRPr lang="en-IN" sz="1100" dirty="0"/>
                    </a:p>
                  </a:txBody>
                  <a:tcPr/>
                </a:tc>
                <a:extLst>
                  <a:ext uri="{0D108BD9-81ED-4DB2-BD59-A6C34878D82A}">
                    <a16:rowId xmlns:a16="http://schemas.microsoft.com/office/drawing/2014/main" val="3968542234"/>
                  </a:ext>
                </a:extLst>
              </a:tr>
              <a:tr h="370840">
                <a:tc>
                  <a:txBody>
                    <a:bodyPr/>
                    <a:lstStyle/>
                    <a:p>
                      <a:r>
                        <a:rPr lang="en-IN" sz="1100" b="0" i="0" kern="1200" dirty="0">
                          <a:solidFill>
                            <a:schemeClr val="dk1"/>
                          </a:solidFill>
                          <a:effectLst/>
                          <a:latin typeface="+mn-lt"/>
                          <a:ea typeface="+mn-ea"/>
                          <a:cs typeface="+mn-cs"/>
                        </a:rPr>
                        <a:t>Analog Pins</a:t>
                      </a:r>
                      <a:endParaRPr lang="en-IN" sz="1100" dirty="0"/>
                    </a:p>
                  </a:txBody>
                  <a:tcPr/>
                </a:tc>
                <a:tc>
                  <a:txBody>
                    <a:bodyPr/>
                    <a:lstStyle/>
                    <a:p>
                      <a:r>
                        <a:rPr lang="en-IN" sz="1100" b="0" i="0" kern="1200" dirty="0">
                          <a:solidFill>
                            <a:schemeClr val="dk1"/>
                          </a:solidFill>
                          <a:effectLst/>
                          <a:latin typeface="+mn-lt"/>
                          <a:ea typeface="+mn-ea"/>
                          <a:cs typeface="+mn-cs"/>
                        </a:rPr>
                        <a:t>A0 – A5</a:t>
                      </a:r>
                      <a:endParaRPr lang="en-IN" sz="1100" dirty="0"/>
                    </a:p>
                  </a:txBody>
                  <a:tcPr/>
                </a:tc>
                <a:tc>
                  <a:txBody>
                    <a:bodyPr/>
                    <a:lstStyle/>
                    <a:p>
                      <a:r>
                        <a:rPr lang="en-US" sz="1100" b="0" i="0" kern="1200" dirty="0">
                          <a:solidFill>
                            <a:schemeClr val="dk1"/>
                          </a:solidFill>
                          <a:effectLst/>
                          <a:latin typeface="+mn-lt"/>
                          <a:ea typeface="+mn-ea"/>
                          <a:cs typeface="+mn-cs"/>
                        </a:rPr>
                        <a:t>Used to provide analog input in the range of 0-5V</a:t>
                      </a:r>
                      <a:endParaRPr lang="en-IN" sz="1100" dirty="0"/>
                    </a:p>
                  </a:txBody>
                  <a:tcPr/>
                </a:tc>
                <a:extLst>
                  <a:ext uri="{0D108BD9-81ED-4DB2-BD59-A6C34878D82A}">
                    <a16:rowId xmlns:a16="http://schemas.microsoft.com/office/drawing/2014/main" val="476884941"/>
                  </a:ext>
                </a:extLst>
              </a:tr>
              <a:tr h="370840">
                <a:tc>
                  <a:txBody>
                    <a:bodyPr/>
                    <a:lstStyle/>
                    <a:p>
                      <a:r>
                        <a:rPr lang="en-IN" sz="1100" b="0" i="0" kern="1200" dirty="0" err="1">
                          <a:solidFill>
                            <a:schemeClr val="dk1"/>
                          </a:solidFill>
                          <a:effectLst/>
                          <a:latin typeface="+mn-lt"/>
                          <a:ea typeface="+mn-ea"/>
                          <a:cs typeface="+mn-cs"/>
                        </a:rPr>
                        <a:t>Input/Output</a:t>
                      </a:r>
                      <a:r>
                        <a:rPr lang="en-IN" sz="1100" b="0" i="0" kern="1200" dirty="0">
                          <a:solidFill>
                            <a:schemeClr val="dk1"/>
                          </a:solidFill>
                          <a:effectLst/>
                          <a:latin typeface="+mn-lt"/>
                          <a:ea typeface="+mn-ea"/>
                          <a:cs typeface="+mn-cs"/>
                        </a:rPr>
                        <a:t> Pins</a:t>
                      </a:r>
                      <a:endParaRPr lang="en-IN" sz="1100" dirty="0"/>
                    </a:p>
                  </a:txBody>
                  <a:tcPr/>
                </a:tc>
                <a:tc>
                  <a:txBody>
                    <a:bodyPr/>
                    <a:lstStyle/>
                    <a:p>
                      <a:r>
                        <a:rPr lang="en-IN" sz="1100" b="0" i="0" kern="1200" dirty="0">
                          <a:solidFill>
                            <a:schemeClr val="dk1"/>
                          </a:solidFill>
                          <a:effectLst/>
                          <a:latin typeface="+mn-lt"/>
                          <a:ea typeface="+mn-ea"/>
                          <a:cs typeface="+mn-cs"/>
                        </a:rPr>
                        <a:t>Digital Pins 0 - 13</a:t>
                      </a:r>
                      <a:endParaRPr lang="en-IN" sz="1100" dirty="0"/>
                    </a:p>
                  </a:txBody>
                  <a:tcPr/>
                </a:tc>
                <a:tc>
                  <a:txBody>
                    <a:bodyPr/>
                    <a:lstStyle/>
                    <a:p>
                      <a:r>
                        <a:rPr lang="en-US" sz="1100" b="0" i="0" kern="1200" dirty="0">
                          <a:solidFill>
                            <a:schemeClr val="dk1"/>
                          </a:solidFill>
                          <a:effectLst/>
                          <a:latin typeface="+mn-lt"/>
                          <a:ea typeface="+mn-ea"/>
                          <a:cs typeface="+mn-cs"/>
                        </a:rPr>
                        <a:t>Can be used as input or output pins.</a:t>
                      </a:r>
                      <a:endParaRPr lang="en-IN" sz="1100" dirty="0"/>
                    </a:p>
                  </a:txBody>
                  <a:tcPr/>
                </a:tc>
                <a:extLst>
                  <a:ext uri="{0D108BD9-81ED-4DB2-BD59-A6C34878D82A}">
                    <a16:rowId xmlns:a16="http://schemas.microsoft.com/office/drawing/2014/main" val="1784224741"/>
                  </a:ext>
                </a:extLst>
              </a:tr>
              <a:tr h="370840">
                <a:tc>
                  <a:txBody>
                    <a:bodyPr/>
                    <a:lstStyle/>
                    <a:p>
                      <a:r>
                        <a:rPr lang="en-IN" sz="1100" b="0" i="0" kern="1200" dirty="0">
                          <a:solidFill>
                            <a:schemeClr val="dk1"/>
                          </a:solidFill>
                          <a:effectLst/>
                          <a:latin typeface="+mn-lt"/>
                          <a:ea typeface="+mn-ea"/>
                          <a:cs typeface="+mn-cs"/>
                        </a:rPr>
                        <a:t>Serial</a:t>
                      </a:r>
                      <a:endParaRPr lang="en-IN" sz="1100" dirty="0"/>
                    </a:p>
                  </a:txBody>
                  <a:tcPr/>
                </a:tc>
                <a:tc>
                  <a:txBody>
                    <a:bodyPr/>
                    <a:lstStyle/>
                    <a:p>
                      <a:r>
                        <a:rPr lang="en-IN" sz="1100" b="0" i="0" kern="1200" dirty="0">
                          <a:solidFill>
                            <a:schemeClr val="dk1"/>
                          </a:solidFill>
                          <a:effectLst/>
                          <a:latin typeface="+mn-lt"/>
                          <a:ea typeface="+mn-ea"/>
                          <a:cs typeface="+mn-cs"/>
                        </a:rPr>
                        <a:t>0(Rx), 1(</a:t>
                      </a:r>
                      <a:r>
                        <a:rPr lang="en-IN" sz="1100" b="0" i="0" kern="1200" dirty="0" err="1">
                          <a:solidFill>
                            <a:schemeClr val="dk1"/>
                          </a:solidFill>
                          <a:effectLst/>
                          <a:latin typeface="+mn-lt"/>
                          <a:ea typeface="+mn-ea"/>
                          <a:cs typeface="+mn-cs"/>
                        </a:rPr>
                        <a:t>Tx</a:t>
                      </a:r>
                      <a:r>
                        <a:rPr lang="en-IN" sz="1100" b="0" i="0" kern="1200" dirty="0">
                          <a:solidFill>
                            <a:schemeClr val="dk1"/>
                          </a:solidFill>
                          <a:effectLst/>
                          <a:latin typeface="+mn-lt"/>
                          <a:ea typeface="+mn-ea"/>
                          <a:cs typeface="+mn-cs"/>
                        </a:rPr>
                        <a:t>)</a:t>
                      </a:r>
                      <a:endParaRPr lang="en-IN" sz="1100" dirty="0"/>
                    </a:p>
                  </a:txBody>
                  <a:tcPr/>
                </a:tc>
                <a:tc>
                  <a:txBody>
                    <a:bodyPr/>
                    <a:lstStyle/>
                    <a:p>
                      <a:r>
                        <a:rPr lang="en-US" sz="1100" b="0" i="0" kern="1200" dirty="0">
                          <a:solidFill>
                            <a:schemeClr val="dk1"/>
                          </a:solidFill>
                          <a:effectLst/>
                          <a:latin typeface="+mn-lt"/>
                          <a:ea typeface="+mn-ea"/>
                          <a:cs typeface="+mn-cs"/>
                        </a:rPr>
                        <a:t>Used to receive and transmit TTL serial data.</a:t>
                      </a:r>
                      <a:endParaRPr lang="en-IN" sz="1100" dirty="0"/>
                    </a:p>
                  </a:txBody>
                  <a:tcPr/>
                </a:tc>
                <a:extLst>
                  <a:ext uri="{0D108BD9-81ED-4DB2-BD59-A6C34878D82A}">
                    <a16:rowId xmlns:a16="http://schemas.microsoft.com/office/drawing/2014/main" val="103330743"/>
                  </a:ext>
                </a:extLst>
              </a:tr>
              <a:tr h="370840">
                <a:tc>
                  <a:txBody>
                    <a:bodyPr/>
                    <a:lstStyle/>
                    <a:p>
                      <a:r>
                        <a:rPr lang="en-IN" sz="1100" b="0" i="0" kern="1200" dirty="0">
                          <a:solidFill>
                            <a:schemeClr val="dk1"/>
                          </a:solidFill>
                          <a:effectLst/>
                          <a:latin typeface="+mn-lt"/>
                          <a:ea typeface="+mn-ea"/>
                          <a:cs typeface="+mn-cs"/>
                        </a:rPr>
                        <a:t>External Interrupts</a:t>
                      </a:r>
                      <a:endParaRPr lang="en-IN" sz="1100" dirty="0"/>
                    </a:p>
                  </a:txBody>
                  <a:tcPr/>
                </a:tc>
                <a:tc>
                  <a:txBody>
                    <a:bodyPr/>
                    <a:lstStyle/>
                    <a:p>
                      <a:r>
                        <a:rPr lang="en-IN" sz="1100" b="0" i="0" kern="1200" dirty="0">
                          <a:solidFill>
                            <a:schemeClr val="dk1"/>
                          </a:solidFill>
                          <a:effectLst/>
                          <a:latin typeface="+mn-lt"/>
                          <a:ea typeface="+mn-ea"/>
                          <a:cs typeface="+mn-cs"/>
                        </a:rPr>
                        <a:t>2, 3</a:t>
                      </a:r>
                      <a:endParaRPr lang="en-IN" sz="1100" dirty="0"/>
                    </a:p>
                  </a:txBody>
                  <a:tcPr/>
                </a:tc>
                <a:tc>
                  <a:txBody>
                    <a:bodyPr/>
                    <a:lstStyle/>
                    <a:p>
                      <a:r>
                        <a:rPr lang="en-IN" sz="1100" b="0" i="0" kern="1200" dirty="0">
                          <a:solidFill>
                            <a:schemeClr val="dk1"/>
                          </a:solidFill>
                          <a:effectLst/>
                          <a:latin typeface="+mn-lt"/>
                          <a:ea typeface="+mn-ea"/>
                          <a:cs typeface="+mn-cs"/>
                        </a:rPr>
                        <a:t>To trigger an interrupt.</a:t>
                      </a:r>
                      <a:endParaRPr lang="en-IN" sz="1100" dirty="0"/>
                    </a:p>
                  </a:txBody>
                  <a:tcPr/>
                </a:tc>
                <a:extLst>
                  <a:ext uri="{0D108BD9-81ED-4DB2-BD59-A6C34878D82A}">
                    <a16:rowId xmlns:a16="http://schemas.microsoft.com/office/drawing/2014/main" val="3369666792"/>
                  </a:ext>
                </a:extLst>
              </a:tr>
              <a:tr h="370840">
                <a:tc>
                  <a:txBody>
                    <a:bodyPr/>
                    <a:lstStyle/>
                    <a:p>
                      <a:r>
                        <a:rPr lang="en-IN" sz="1100" b="0" i="0" kern="1200" dirty="0">
                          <a:solidFill>
                            <a:schemeClr val="dk1"/>
                          </a:solidFill>
                          <a:effectLst/>
                          <a:latin typeface="+mn-lt"/>
                          <a:ea typeface="+mn-ea"/>
                          <a:cs typeface="+mn-cs"/>
                        </a:rPr>
                        <a:t>PWM</a:t>
                      </a:r>
                      <a:endParaRPr lang="en-IN" sz="1100" dirty="0"/>
                    </a:p>
                  </a:txBody>
                  <a:tcPr/>
                </a:tc>
                <a:tc>
                  <a:txBody>
                    <a:bodyPr/>
                    <a:lstStyle/>
                    <a:p>
                      <a:r>
                        <a:rPr lang="en-IN" sz="1100" b="0" i="0" kern="1200" dirty="0">
                          <a:solidFill>
                            <a:schemeClr val="dk1"/>
                          </a:solidFill>
                          <a:effectLst/>
                          <a:latin typeface="+mn-lt"/>
                          <a:ea typeface="+mn-ea"/>
                          <a:cs typeface="+mn-cs"/>
                        </a:rPr>
                        <a:t>3, 5, 6, 9, 11</a:t>
                      </a:r>
                      <a:endParaRPr lang="en-IN" sz="1100" dirty="0"/>
                    </a:p>
                  </a:txBody>
                  <a:tcPr/>
                </a:tc>
                <a:tc>
                  <a:txBody>
                    <a:bodyPr/>
                    <a:lstStyle/>
                    <a:p>
                      <a:r>
                        <a:rPr lang="en-IN" sz="1100" b="0" i="0" kern="1200" dirty="0">
                          <a:solidFill>
                            <a:schemeClr val="dk1"/>
                          </a:solidFill>
                          <a:effectLst/>
                          <a:latin typeface="+mn-lt"/>
                          <a:ea typeface="+mn-ea"/>
                          <a:cs typeface="+mn-cs"/>
                        </a:rPr>
                        <a:t>Provides 8-bit PWM output.</a:t>
                      </a:r>
                      <a:endParaRPr lang="en-IN" sz="1100" dirty="0"/>
                    </a:p>
                  </a:txBody>
                  <a:tcPr/>
                </a:tc>
                <a:extLst>
                  <a:ext uri="{0D108BD9-81ED-4DB2-BD59-A6C34878D82A}">
                    <a16:rowId xmlns:a16="http://schemas.microsoft.com/office/drawing/2014/main" val="2108416683"/>
                  </a:ext>
                </a:extLst>
              </a:tr>
              <a:tr h="370840">
                <a:tc>
                  <a:txBody>
                    <a:bodyPr/>
                    <a:lstStyle/>
                    <a:p>
                      <a:pPr fontAlgn="t"/>
                      <a:r>
                        <a:rPr lang="en-IN" sz="1100" dirty="0">
                          <a:effectLst/>
                        </a:rPr>
                        <a:t>SPI</a:t>
                      </a:r>
                    </a:p>
                  </a:txBody>
                  <a:tcPr/>
                </a:tc>
                <a:tc>
                  <a:txBody>
                    <a:bodyPr/>
                    <a:lstStyle/>
                    <a:p>
                      <a:pPr fontAlgn="t"/>
                      <a:r>
                        <a:rPr lang="en-US" sz="1100">
                          <a:effectLst/>
                        </a:rPr>
                        <a:t>10 (SS), 11 (MOSI), 12 (MISO) and 13 (SCK)</a:t>
                      </a:r>
                    </a:p>
                  </a:txBody>
                  <a:tcPr/>
                </a:tc>
                <a:tc>
                  <a:txBody>
                    <a:bodyPr/>
                    <a:lstStyle/>
                    <a:p>
                      <a:pPr fontAlgn="t"/>
                      <a:r>
                        <a:rPr lang="en-IN" sz="1100" dirty="0">
                          <a:effectLst/>
                        </a:rPr>
                        <a:t>Used for SPI communication.</a:t>
                      </a:r>
                    </a:p>
                  </a:txBody>
                  <a:tcPr/>
                </a:tc>
                <a:extLst>
                  <a:ext uri="{0D108BD9-81ED-4DB2-BD59-A6C34878D82A}">
                    <a16:rowId xmlns:a16="http://schemas.microsoft.com/office/drawing/2014/main" val="3897270338"/>
                  </a:ext>
                </a:extLst>
              </a:tr>
              <a:tr h="370840">
                <a:tc>
                  <a:txBody>
                    <a:bodyPr/>
                    <a:lstStyle/>
                    <a:p>
                      <a:pPr fontAlgn="t"/>
                      <a:r>
                        <a:rPr lang="en-IN" sz="1100" dirty="0">
                          <a:effectLst/>
                        </a:rPr>
                        <a:t>Inbuilt LED</a:t>
                      </a:r>
                    </a:p>
                  </a:txBody>
                  <a:tcPr/>
                </a:tc>
                <a:tc>
                  <a:txBody>
                    <a:bodyPr/>
                    <a:lstStyle/>
                    <a:p>
                      <a:pPr fontAlgn="t"/>
                      <a:r>
                        <a:rPr lang="en-IN" sz="1100">
                          <a:effectLst/>
                        </a:rPr>
                        <a:t>13</a:t>
                      </a:r>
                    </a:p>
                  </a:txBody>
                  <a:tcPr/>
                </a:tc>
                <a:tc>
                  <a:txBody>
                    <a:bodyPr/>
                    <a:lstStyle/>
                    <a:p>
                      <a:pPr fontAlgn="t"/>
                      <a:r>
                        <a:rPr lang="en-US" sz="1100" dirty="0">
                          <a:effectLst/>
                        </a:rPr>
                        <a:t>To turn on the inbuilt LED.</a:t>
                      </a:r>
                    </a:p>
                  </a:txBody>
                  <a:tcPr/>
                </a:tc>
                <a:extLst>
                  <a:ext uri="{0D108BD9-81ED-4DB2-BD59-A6C34878D82A}">
                    <a16:rowId xmlns:a16="http://schemas.microsoft.com/office/drawing/2014/main" val="714909896"/>
                  </a:ext>
                </a:extLst>
              </a:tr>
              <a:tr h="370840">
                <a:tc>
                  <a:txBody>
                    <a:bodyPr/>
                    <a:lstStyle/>
                    <a:p>
                      <a:pPr fontAlgn="t"/>
                      <a:r>
                        <a:rPr lang="en-IN" sz="1100" dirty="0">
                          <a:effectLst/>
                        </a:rPr>
                        <a:t>TWI</a:t>
                      </a:r>
                    </a:p>
                  </a:txBody>
                  <a:tcPr/>
                </a:tc>
                <a:tc>
                  <a:txBody>
                    <a:bodyPr/>
                    <a:lstStyle/>
                    <a:p>
                      <a:pPr fontAlgn="t"/>
                      <a:r>
                        <a:rPr lang="en-IN" sz="1100">
                          <a:effectLst/>
                        </a:rPr>
                        <a:t>A4 (SDA), A5 (SCA)</a:t>
                      </a:r>
                    </a:p>
                  </a:txBody>
                  <a:tcPr/>
                </a:tc>
                <a:tc>
                  <a:txBody>
                    <a:bodyPr/>
                    <a:lstStyle/>
                    <a:p>
                      <a:pPr fontAlgn="t"/>
                      <a:r>
                        <a:rPr lang="en-IN" sz="1100" dirty="0">
                          <a:effectLst/>
                        </a:rPr>
                        <a:t>Used for TWI communication.</a:t>
                      </a:r>
                    </a:p>
                  </a:txBody>
                  <a:tcPr/>
                </a:tc>
                <a:extLst>
                  <a:ext uri="{0D108BD9-81ED-4DB2-BD59-A6C34878D82A}">
                    <a16:rowId xmlns:a16="http://schemas.microsoft.com/office/drawing/2014/main" val="899223480"/>
                  </a:ext>
                </a:extLst>
              </a:tr>
              <a:tr h="370840">
                <a:tc>
                  <a:txBody>
                    <a:bodyPr/>
                    <a:lstStyle/>
                    <a:p>
                      <a:pPr fontAlgn="t"/>
                      <a:r>
                        <a:rPr lang="en-IN" sz="1100" dirty="0">
                          <a:effectLst/>
                        </a:rPr>
                        <a:t>AREF</a:t>
                      </a:r>
                    </a:p>
                  </a:txBody>
                  <a:tcPr/>
                </a:tc>
                <a:tc>
                  <a:txBody>
                    <a:bodyPr/>
                    <a:lstStyle/>
                    <a:p>
                      <a:pPr fontAlgn="t"/>
                      <a:r>
                        <a:rPr lang="en-IN" sz="1100">
                          <a:effectLst/>
                        </a:rPr>
                        <a:t>AREF</a:t>
                      </a:r>
                    </a:p>
                  </a:txBody>
                  <a:tcPr/>
                </a:tc>
                <a:tc>
                  <a:txBody>
                    <a:bodyPr/>
                    <a:lstStyle/>
                    <a:p>
                      <a:pPr fontAlgn="t"/>
                      <a:r>
                        <a:rPr lang="en-IN" sz="1100" dirty="0">
                          <a:effectLst/>
                        </a:rPr>
                        <a:t>To provide reference voltage for input voltage.</a:t>
                      </a:r>
                    </a:p>
                  </a:txBody>
                  <a:tcPr/>
                </a:tc>
                <a:extLst>
                  <a:ext uri="{0D108BD9-81ED-4DB2-BD59-A6C34878D82A}">
                    <a16:rowId xmlns:a16="http://schemas.microsoft.com/office/drawing/2014/main" val="1189375316"/>
                  </a:ext>
                </a:extLst>
              </a:tr>
            </a:tbl>
          </a:graphicData>
        </a:graphic>
      </p:graphicFrame>
    </p:spTree>
    <p:extLst>
      <p:ext uri="{BB962C8B-B14F-4D97-AF65-F5344CB8AC3E}">
        <p14:creationId xmlns:p14="http://schemas.microsoft.com/office/powerpoint/2010/main" val="40201333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t>Q) What is an Ultrasonic Sensor?</a:t>
            </a:r>
          </a:p>
        </p:txBody>
      </p:sp>
      <p:sp>
        <p:nvSpPr>
          <p:cNvPr id="3" name="Content Placeholder 2"/>
          <p:cNvSpPr>
            <a:spLocks noGrp="1"/>
          </p:cNvSpPr>
          <p:nvPr>
            <p:ph idx="1"/>
          </p:nvPr>
        </p:nvSpPr>
        <p:spPr>
          <a:xfrm>
            <a:off x="773128" y="1559697"/>
            <a:ext cx="8596668" cy="3880773"/>
          </a:xfrm>
        </p:spPr>
        <p:txBody>
          <a:bodyPr/>
          <a:lstStyle/>
          <a:p>
            <a:r>
              <a:rPr lang="en-US" dirty="0"/>
              <a:t>An ultrasonic sensor measures the distance between its transmitter and an obstacle in front using ultrasonic sound waves (operational at 40 KHz) beyond the human audible sound wave range. The transmitter element sends out the ultrasonic wave which is reflected from the target and is picked up by the receiver module. Using the time-of-flight principle and the known speed of sound (~340 m/s), the distance between the sensor and the target is calculated.</a:t>
            </a:r>
            <a:endParaRPr lang="en-IN" dirty="0"/>
          </a:p>
        </p:txBody>
      </p:sp>
      <p:pic>
        <p:nvPicPr>
          <p:cNvPr id="3074" name="Picture 2" descr="Make an Automatic Hand Sanitizer Dispenser Using Arduin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69085" y="4161403"/>
            <a:ext cx="2903028" cy="15694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460376" y="6021235"/>
            <a:ext cx="3222172" cy="369332"/>
          </a:xfrm>
          <a:prstGeom prst="rect">
            <a:avLst/>
          </a:prstGeom>
          <a:noFill/>
        </p:spPr>
        <p:txBody>
          <a:bodyPr wrap="square" rtlCol="0">
            <a:spAutoFit/>
          </a:bodyPr>
          <a:lstStyle/>
          <a:p>
            <a:r>
              <a:rPr lang="en-IN" dirty="0"/>
              <a:t>(HC-SR04 Ultrasonic Sensor) </a:t>
            </a:r>
          </a:p>
        </p:txBody>
      </p:sp>
    </p:spTree>
    <p:extLst>
      <p:ext uri="{BB962C8B-B14F-4D97-AF65-F5344CB8AC3E}">
        <p14:creationId xmlns:p14="http://schemas.microsoft.com/office/powerpoint/2010/main" val="38424475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Make an Automatic Hand Sanitizer Dispenser Using Arduin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2130" y="4604546"/>
            <a:ext cx="3092721" cy="182751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77334" y="383177"/>
            <a:ext cx="8596668" cy="1320800"/>
          </a:xfrm>
        </p:spPr>
        <p:txBody>
          <a:bodyPr/>
          <a:lstStyle/>
          <a:p>
            <a:pPr algn="ctr"/>
            <a:r>
              <a:rPr lang="en-IN" dirty="0"/>
              <a:t>Q) How does the sensor work?</a:t>
            </a:r>
          </a:p>
        </p:txBody>
      </p:sp>
      <p:sp>
        <p:nvSpPr>
          <p:cNvPr id="3" name="Content Placeholder 2"/>
          <p:cNvSpPr>
            <a:spLocks noGrp="1"/>
          </p:cNvSpPr>
          <p:nvPr>
            <p:ph idx="1"/>
          </p:nvPr>
        </p:nvSpPr>
        <p:spPr>
          <a:xfrm>
            <a:off x="677334" y="1108917"/>
            <a:ext cx="8596668" cy="3552234"/>
          </a:xfrm>
        </p:spPr>
        <p:txBody>
          <a:bodyPr>
            <a:normAutofit/>
          </a:bodyPr>
          <a:lstStyle/>
          <a:p>
            <a:r>
              <a:rPr lang="en-US" sz="1600" dirty="0"/>
              <a:t>The HC-SR04 is a popular sensor among the maker community. Its operational field of view is essentially a straight line along the sensor’s line-of-sight. The sensor needs a 5 V power supply and has a Trigger and an Echo pin. The Trigger pin sends out a high ultrasonic pulse that is reflected and received by the Echo pin, which records the difference in time between the two events. The crystal visible on the module is responsible for the clock pulse. Sound waves can reflect off any air-other media boundary; thus, an ultrasonic sensor can also measure the distance from a water surface or glass.</a:t>
            </a:r>
          </a:p>
          <a:p>
            <a:r>
              <a:rPr lang="en-US" sz="1600" dirty="0"/>
              <a:t>The HC-SR04 module Trigger pin when set HIGH does not immediately set off an ultrasonic wave. Instead, a burst of 8 ultrasonic waves are sent out from the transmitter, invoked on the falling edge of the Trigger pin (after set HIGH). The minimum length of the Trigger pin HIGH pulse needed to invoke the ultrasonic pulse burst is 10 microseconds.</a:t>
            </a:r>
            <a:endParaRPr lang="en-IN" sz="1600" dirty="0"/>
          </a:p>
        </p:txBody>
      </p:sp>
      <p:sp>
        <p:nvSpPr>
          <p:cNvPr id="4" name="TextBox 3"/>
          <p:cNvSpPr txBox="1"/>
          <p:nvPr/>
        </p:nvSpPr>
        <p:spPr>
          <a:xfrm>
            <a:off x="2741919" y="6393657"/>
            <a:ext cx="4467498" cy="369332"/>
          </a:xfrm>
          <a:prstGeom prst="rect">
            <a:avLst/>
          </a:prstGeom>
          <a:noFill/>
        </p:spPr>
        <p:txBody>
          <a:bodyPr wrap="square" rtlCol="0">
            <a:spAutoFit/>
          </a:bodyPr>
          <a:lstStyle/>
          <a:p>
            <a:r>
              <a:rPr lang="en-IN" dirty="0"/>
              <a:t>( Working principle of Ultrasonic Sensor)</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58969" y="4362994"/>
            <a:ext cx="3637282" cy="1923941"/>
          </a:xfrm>
          <a:prstGeom prst="rect">
            <a:avLst/>
          </a:prstGeom>
        </p:spPr>
      </p:pic>
    </p:spTree>
    <p:extLst>
      <p:ext uri="{BB962C8B-B14F-4D97-AF65-F5344CB8AC3E}">
        <p14:creationId xmlns:p14="http://schemas.microsoft.com/office/powerpoint/2010/main" val="1547105121"/>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5635</TotalTime>
  <Words>1451</Words>
  <Application>Microsoft Office PowerPoint</Application>
  <PresentationFormat>Widescreen</PresentationFormat>
  <Paragraphs>211</Paragraphs>
  <Slides>24</Slides>
  <Notes>0</Notes>
  <HiddenSlides>0</HiddenSlides>
  <MMClips>1</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24</vt:i4>
      </vt:variant>
    </vt:vector>
  </HeadingPairs>
  <TitlesOfParts>
    <vt:vector size="31" baseType="lpstr">
      <vt:lpstr>Arial</vt:lpstr>
      <vt:lpstr>Arial Rounded MT Bold</vt:lpstr>
      <vt:lpstr>Trebuchet MS</vt:lpstr>
      <vt:lpstr>Wingdings</vt:lpstr>
      <vt:lpstr>Wingdings 3</vt:lpstr>
      <vt:lpstr>Facet</vt:lpstr>
      <vt:lpstr>Worksheet</vt:lpstr>
      <vt:lpstr>Final Year Project on  Automatic Hand Sanitizer Dispenser  Using Arduino </vt:lpstr>
      <vt:lpstr>Contents</vt:lpstr>
      <vt:lpstr>Introduction</vt:lpstr>
      <vt:lpstr>Water Stress in India</vt:lpstr>
      <vt:lpstr>Components Used:</vt:lpstr>
      <vt:lpstr>Q) What is an Arduino Uno?</vt:lpstr>
      <vt:lpstr>Pin Description </vt:lpstr>
      <vt:lpstr>Q) What is an Ultrasonic Sensor?</vt:lpstr>
      <vt:lpstr>Q) How does the sensor work?</vt:lpstr>
      <vt:lpstr>Q) What is a Servo Motor?</vt:lpstr>
      <vt:lpstr>Q) How does the Automatic Dispenser  Works?</vt:lpstr>
      <vt:lpstr>Circuit Diagram</vt:lpstr>
      <vt:lpstr>PowerPoint Presentation</vt:lpstr>
      <vt:lpstr>PowerPoint Presentation</vt:lpstr>
      <vt:lpstr>Code</vt:lpstr>
      <vt:lpstr>PowerPoint Presentation</vt:lpstr>
      <vt:lpstr>PowerPoint Presentation</vt:lpstr>
      <vt:lpstr>Serial Monitor Readings</vt:lpstr>
      <vt:lpstr>Code Explanation</vt:lpstr>
      <vt:lpstr>Cost Of the Project</vt:lpstr>
      <vt:lpstr>Improvements which can be done </vt:lpstr>
      <vt:lpstr>Applications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Year Project on  Automatic Hand Sanitizer Dispenser Using Arduino</dc:title>
  <dc:creator>ANKIT PRASAD</dc:creator>
  <cp:lastModifiedBy>ANKIT PRASAD</cp:lastModifiedBy>
  <cp:revision>34</cp:revision>
  <dcterms:created xsi:type="dcterms:W3CDTF">2021-05-28T14:04:50Z</dcterms:created>
  <dcterms:modified xsi:type="dcterms:W3CDTF">2021-06-04T06:38:48Z</dcterms:modified>
</cp:coreProperties>
</file>

<file path=docProps/thumbnail.jpeg>
</file>